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256" r:id="rId2"/>
    <p:sldId id="292" r:id="rId3"/>
    <p:sldId id="287" r:id="rId4"/>
    <p:sldId id="257" r:id="rId5"/>
    <p:sldId id="260" r:id="rId6"/>
    <p:sldId id="258" r:id="rId7"/>
    <p:sldId id="259" r:id="rId8"/>
    <p:sldId id="261" r:id="rId9"/>
    <p:sldId id="289" r:id="rId10"/>
    <p:sldId id="262" r:id="rId11"/>
    <p:sldId id="288" r:id="rId12"/>
    <p:sldId id="266" r:id="rId13"/>
    <p:sldId id="263" r:id="rId14"/>
    <p:sldId id="264" r:id="rId15"/>
    <p:sldId id="265" r:id="rId16"/>
    <p:sldId id="268" r:id="rId17"/>
    <p:sldId id="286" r:id="rId18"/>
    <p:sldId id="269" r:id="rId19"/>
    <p:sldId id="285" r:id="rId20"/>
    <p:sldId id="271" r:id="rId21"/>
    <p:sldId id="270" r:id="rId22"/>
    <p:sldId id="272" r:id="rId23"/>
    <p:sldId id="273" r:id="rId24"/>
    <p:sldId id="301" r:id="rId25"/>
    <p:sldId id="297" r:id="rId26"/>
    <p:sldId id="300" r:id="rId27"/>
    <p:sldId id="275" r:id="rId28"/>
    <p:sldId id="276" r:id="rId29"/>
    <p:sldId id="298" r:id="rId30"/>
    <p:sldId id="277" r:id="rId31"/>
    <p:sldId id="278" r:id="rId32"/>
    <p:sldId id="279" r:id="rId33"/>
    <p:sldId id="299" r:id="rId34"/>
    <p:sldId id="280" r:id="rId35"/>
    <p:sldId id="284" r:id="rId36"/>
    <p:sldId id="281" r:id="rId37"/>
    <p:sldId id="293" r:id="rId38"/>
    <p:sldId id="295" r:id="rId39"/>
    <p:sldId id="283" r:id="rId40"/>
    <p:sldId id="296" r:id="rId41"/>
    <p:sldId id="294" r:id="rId4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7" d="100"/>
          <a:sy n="97" d="100"/>
        </p:scale>
        <p:origin x="792"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A3441DC-491C-47E2-864D-216A53058CC3}" type="datetimeFigureOut">
              <a:rPr lang="en-US" smtClean="0"/>
              <a:t>1/9/2020</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2134B96-D25D-4C99-9C75-E1D413C294FD}" type="slidenum">
              <a:rPr lang="en-US" smtClean="0"/>
              <a:t>‹#›</a:t>
            </a:fld>
            <a:endParaRPr lang="en-US" dirty="0"/>
          </a:p>
        </p:txBody>
      </p:sp>
    </p:spTree>
    <p:extLst>
      <p:ext uri="{BB962C8B-B14F-4D97-AF65-F5344CB8AC3E}">
        <p14:creationId xmlns:p14="http://schemas.microsoft.com/office/powerpoint/2010/main" val="12558502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677A425D-DD5D-454D-BDB2-4B58B2B12D74}" type="datetimeFigureOut">
              <a:rPr lang="en-US" smtClean="0"/>
              <a:t>1/9/2020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8E88DAC9-310B-4F98-9700-9E1D605A7475}" type="slidenum">
              <a:rPr lang="en-US" smtClean="0"/>
              <a:t>‹#›</a:t>
            </a:fld>
            <a:endParaRPr lang="en-US"/>
          </a:p>
        </p:txBody>
      </p:sp>
    </p:spTree>
    <p:extLst>
      <p:ext uri="{BB962C8B-B14F-4D97-AF65-F5344CB8AC3E}">
        <p14:creationId xmlns:p14="http://schemas.microsoft.com/office/powerpoint/2010/main" val="3577747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Rules to derive meaning</a:t>
            </a:r>
          </a:p>
        </p:txBody>
      </p:sp>
      <p:sp>
        <p:nvSpPr>
          <p:cNvPr id="4" name="Footer Placeholder 3"/>
          <p:cNvSpPr>
            <a:spLocks noGrp="1"/>
          </p:cNvSpPr>
          <p:nvPr>
            <p:ph type="ftr" sz="quarter" idx="10"/>
          </p:nvPr>
        </p:nvSpPr>
        <p:spPr/>
        <p:txBody>
          <a:bodyPr/>
          <a:lstStyle/>
          <a:p>
            <a:r>
              <a:rPr lang="en-US"/>
              <a:t>Psychology 7e in Modules</a:t>
            </a:r>
            <a:endParaRPr lang="en-US" dirty="0"/>
          </a:p>
        </p:txBody>
      </p:sp>
      <p:sp>
        <p:nvSpPr>
          <p:cNvPr id="5" name="Slide Number Placeholder 4"/>
          <p:cNvSpPr>
            <a:spLocks noGrp="1"/>
          </p:cNvSpPr>
          <p:nvPr>
            <p:ph type="sldNum" sz="quarter" idx="11"/>
          </p:nvPr>
        </p:nvSpPr>
        <p:spPr/>
        <p:txBody>
          <a:bodyPr/>
          <a:lstStyle/>
          <a:p>
            <a:fld id="{BF4C1A83-BEFE-4FF2-8DC3-0B4AE822441B}" type="slidenum">
              <a:rPr lang="en-US" smtClean="0"/>
              <a:pPr/>
              <a:t>29</a:t>
            </a:fld>
            <a:endParaRPr lang="en-US" dirty="0"/>
          </a:p>
        </p:txBody>
      </p:sp>
    </p:spTree>
    <p:extLst>
      <p:ext uri="{BB962C8B-B14F-4D97-AF65-F5344CB8AC3E}">
        <p14:creationId xmlns:p14="http://schemas.microsoft.com/office/powerpoint/2010/main" val="1623333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685C7321-1628-47EC-9A9D-43A16E3406B0}" type="slidenum">
              <a:rPr lang="en-US" altLang="en-US">
                <a:solidFill>
                  <a:srgbClr val="000000"/>
                </a:solidFill>
                <a:latin typeface="Times New Roman" panose="02020603050405020304" pitchFamily="18" charset="0"/>
              </a:rPr>
              <a:pPr eaLnBrk="1" hangingPunct="1">
                <a:spcBef>
                  <a:spcPct val="0"/>
                </a:spcBef>
              </a:pPr>
              <a:t>33</a:t>
            </a:fld>
            <a:endParaRPr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686258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88DAC9-310B-4F98-9700-9E1D605A7475}" type="slidenum">
              <a:rPr lang="en-US" smtClean="0"/>
              <a:t>37</a:t>
            </a:fld>
            <a:endParaRPr lang="en-US"/>
          </a:p>
        </p:txBody>
      </p:sp>
    </p:spTree>
    <p:extLst>
      <p:ext uri="{BB962C8B-B14F-4D97-AF65-F5344CB8AC3E}">
        <p14:creationId xmlns:p14="http://schemas.microsoft.com/office/powerpoint/2010/main" val="89592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2AB270-583C-4C78-84DF-2756CF441D4A}" type="datetimeFigureOut">
              <a:rPr lang="en-US" smtClean="0"/>
              <a:t>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CFC848-497A-4B16-955F-4FAF67E6E51C}" type="slidenum">
              <a:rPr lang="en-US" smtClean="0"/>
              <a:t>‹#›</a:t>
            </a:fld>
            <a:endParaRPr lang="en-US" dirty="0"/>
          </a:p>
        </p:txBody>
      </p:sp>
    </p:spTree>
    <p:extLst>
      <p:ext uri="{BB962C8B-B14F-4D97-AF65-F5344CB8AC3E}">
        <p14:creationId xmlns:p14="http://schemas.microsoft.com/office/powerpoint/2010/main" val="2319599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2AB270-583C-4C78-84DF-2756CF441D4A}" type="datetimeFigureOut">
              <a:rPr lang="en-US" smtClean="0"/>
              <a:t>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CFC848-497A-4B16-955F-4FAF67E6E51C}" type="slidenum">
              <a:rPr lang="en-US" smtClean="0"/>
              <a:t>‹#›</a:t>
            </a:fld>
            <a:endParaRPr lang="en-US" dirty="0"/>
          </a:p>
        </p:txBody>
      </p:sp>
    </p:spTree>
    <p:extLst>
      <p:ext uri="{BB962C8B-B14F-4D97-AF65-F5344CB8AC3E}">
        <p14:creationId xmlns:p14="http://schemas.microsoft.com/office/powerpoint/2010/main" val="502845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2AB270-583C-4C78-84DF-2756CF441D4A}" type="datetimeFigureOut">
              <a:rPr lang="en-US" smtClean="0"/>
              <a:t>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CFC848-497A-4B16-955F-4FAF67E6E51C}" type="slidenum">
              <a:rPr lang="en-US" smtClean="0"/>
              <a:t>‹#›</a:t>
            </a:fld>
            <a:endParaRPr lang="en-US" dirty="0"/>
          </a:p>
        </p:txBody>
      </p:sp>
    </p:spTree>
    <p:extLst>
      <p:ext uri="{BB962C8B-B14F-4D97-AF65-F5344CB8AC3E}">
        <p14:creationId xmlns:p14="http://schemas.microsoft.com/office/powerpoint/2010/main" val="2874592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2AB270-583C-4C78-84DF-2756CF441D4A}" type="datetimeFigureOut">
              <a:rPr lang="en-US" smtClean="0"/>
              <a:t>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CFC848-497A-4B16-955F-4FAF67E6E51C}" type="slidenum">
              <a:rPr lang="en-US" smtClean="0"/>
              <a:t>‹#›</a:t>
            </a:fld>
            <a:endParaRPr lang="en-US" dirty="0"/>
          </a:p>
        </p:txBody>
      </p:sp>
    </p:spTree>
    <p:extLst>
      <p:ext uri="{BB962C8B-B14F-4D97-AF65-F5344CB8AC3E}">
        <p14:creationId xmlns:p14="http://schemas.microsoft.com/office/powerpoint/2010/main" val="513958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2AB270-583C-4C78-84DF-2756CF441D4A}" type="datetimeFigureOut">
              <a:rPr lang="en-US" smtClean="0"/>
              <a:t>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CFC848-497A-4B16-955F-4FAF67E6E51C}" type="slidenum">
              <a:rPr lang="en-US" smtClean="0"/>
              <a:t>‹#›</a:t>
            </a:fld>
            <a:endParaRPr lang="en-US" dirty="0"/>
          </a:p>
        </p:txBody>
      </p:sp>
    </p:spTree>
    <p:extLst>
      <p:ext uri="{BB962C8B-B14F-4D97-AF65-F5344CB8AC3E}">
        <p14:creationId xmlns:p14="http://schemas.microsoft.com/office/powerpoint/2010/main" val="1887199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2AB270-583C-4C78-84DF-2756CF441D4A}" type="datetimeFigureOut">
              <a:rPr lang="en-US" smtClean="0"/>
              <a:t>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1CFC848-497A-4B16-955F-4FAF67E6E51C}" type="slidenum">
              <a:rPr lang="en-US" smtClean="0"/>
              <a:t>‹#›</a:t>
            </a:fld>
            <a:endParaRPr lang="en-US" dirty="0"/>
          </a:p>
        </p:txBody>
      </p:sp>
    </p:spTree>
    <p:extLst>
      <p:ext uri="{BB962C8B-B14F-4D97-AF65-F5344CB8AC3E}">
        <p14:creationId xmlns:p14="http://schemas.microsoft.com/office/powerpoint/2010/main" val="1332285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2AB270-583C-4C78-84DF-2756CF441D4A}" type="datetimeFigureOut">
              <a:rPr lang="en-US" smtClean="0"/>
              <a:t>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1CFC848-497A-4B16-955F-4FAF67E6E51C}" type="slidenum">
              <a:rPr lang="en-US" smtClean="0"/>
              <a:t>‹#›</a:t>
            </a:fld>
            <a:endParaRPr lang="en-US" dirty="0"/>
          </a:p>
        </p:txBody>
      </p:sp>
    </p:spTree>
    <p:extLst>
      <p:ext uri="{BB962C8B-B14F-4D97-AF65-F5344CB8AC3E}">
        <p14:creationId xmlns:p14="http://schemas.microsoft.com/office/powerpoint/2010/main" val="1980103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2AB270-583C-4C78-84DF-2756CF441D4A}" type="datetimeFigureOut">
              <a:rPr lang="en-US" smtClean="0"/>
              <a:t>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1CFC848-497A-4B16-955F-4FAF67E6E51C}" type="slidenum">
              <a:rPr lang="en-US" smtClean="0"/>
              <a:t>‹#›</a:t>
            </a:fld>
            <a:endParaRPr lang="en-US" dirty="0"/>
          </a:p>
        </p:txBody>
      </p:sp>
    </p:spTree>
    <p:extLst>
      <p:ext uri="{BB962C8B-B14F-4D97-AF65-F5344CB8AC3E}">
        <p14:creationId xmlns:p14="http://schemas.microsoft.com/office/powerpoint/2010/main" val="2121691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2AB270-583C-4C78-84DF-2756CF441D4A}" type="datetimeFigureOut">
              <a:rPr lang="en-US" smtClean="0"/>
              <a:t>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1CFC848-497A-4B16-955F-4FAF67E6E51C}" type="slidenum">
              <a:rPr lang="en-US" smtClean="0"/>
              <a:t>‹#›</a:t>
            </a:fld>
            <a:endParaRPr lang="en-US" dirty="0"/>
          </a:p>
        </p:txBody>
      </p:sp>
    </p:spTree>
    <p:extLst>
      <p:ext uri="{BB962C8B-B14F-4D97-AF65-F5344CB8AC3E}">
        <p14:creationId xmlns:p14="http://schemas.microsoft.com/office/powerpoint/2010/main" val="3598521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2AB270-583C-4C78-84DF-2756CF441D4A}" type="datetimeFigureOut">
              <a:rPr lang="en-US" smtClean="0"/>
              <a:t>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1CFC848-497A-4B16-955F-4FAF67E6E51C}" type="slidenum">
              <a:rPr lang="en-US" smtClean="0"/>
              <a:t>‹#›</a:t>
            </a:fld>
            <a:endParaRPr lang="en-US" dirty="0"/>
          </a:p>
        </p:txBody>
      </p:sp>
    </p:spTree>
    <p:extLst>
      <p:ext uri="{BB962C8B-B14F-4D97-AF65-F5344CB8AC3E}">
        <p14:creationId xmlns:p14="http://schemas.microsoft.com/office/powerpoint/2010/main" val="690839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2AB270-583C-4C78-84DF-2756CF441D4A}" type="datetimeFigureOut">
              <a:rPr lang="en-US" smtClean="0"/>
              <a:t>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1CFC848-497A-4B16-955F-4FAF67E6E51C}" type="slidenum">
              <a:rPr lang="en-US" smtClean="0"/>
              <a:t>‹#›</a:t>
            </a:fld>
            <a:endParaRPr lang="en-US" dirty="0"/>
          </a:p>
        </p:txBody>
      </p:sp>
    </p:spTree>
    <p:extLst>
      <p:ext uri="{BB962C8B-B14F-4D97-AF65-F5344CB8AC3E}">
        <p14:creationId xmlns:p14="http://schemas.microsoft.com/office/powerpoint/2010/main" val="1299810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2AB270-583C-4C78-84DF-2756CF441D4A}" type="datetimeFigureOut">
              <a:rPr lang="en-US" smtClean="0"/>
              <a:t>1/9/2020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CFC848-497A-4B16-955F-4FAF67E6E51C}" type="slidenum">
              <a:rPr lang="en-US" smtClean="0"/>
              <a:t>‹#›</a:t>
            </a:fld>
            <a:endParaRPr lang="en-US" dirty="0"/>
          </a:p>
        </p:txBody>
      </p:sp>
    </p:spTree>
    <p:extLst>
      <p:ext uri="{BB962C8B-B14F-4D97-AF65-F5344CB8AC3E}">
        <p14:creationId xmlns:p14="http://schemas.microsoft.com/office/powerpoint/2010/main" val="14095700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viewpure.com/X_CK1e0Lmxw?start=0&amp;end=0"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egWvQuT5TCU"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nOfH7uEojKk" TargetMode="External"/><Relationship Id="rId2" Type="http://schemas.openxmlformats.org/officeDocument/2006/relationships/hyperlink" Target="https://www.youtube.com/watch?v=2T5_0AGdFic"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curiosity.com/topics/the-framing-effect-shows-how-simple-word-swaps-can-secretly-trick-your-brain-curiosity/"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hyperlink" Target="https://deafchildren.org/knowledge-center/parents-and-families/early-visual-language/" TargetMode="External"/><Relationship Id="rId2" Type="http://schemas.openxmlformats.org/officeDocument/2006/relationships/hyperlink" Target="https://www.youtube.com/watch?v=jsDiKZXcHkM" TargetMode="External"/><Relationship Id="rId1" Type="http://schemas.openxmlformats.org/officeDocument/2006/relationships/slideLayout" Target="../slideLayouts/slideLayout2.xml"/><Relationship Id="rId4" Type="http://schemas.openxmlformats.org/officeDocument/2006/relationships/hyperlink" Target="https://journalstar.com/news/local/deaf-parents-and-hearing-children-no-problem/article_a1eea10f-f66f-5a57-a4a3-e6cb7fbf86a9.htm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youtube.com/watch?v=xjYSxbuoc2c"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6H2POnmvbPo" TargetMode="External"/><Relationship Id="rId2" Type="http://schemas.openxmlformats.org/officeDocument/2006/relationships/hyperlink" Target="https://vimeo.com/87527207"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shakespeare.org.uk/explore-shakespeare/shakespedia/shakespeares-words/?gclid=EAIaIQobChMI4tbzt8325gIVhpyzCh39PAejEAAYASAAEgLgPPD_BwE"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fall%202015/KeithChen_2012G-480p.mp4"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psychology.stanford.edu/~lera/papers/sci-am-2011.pdf" TargetMode="External"/><Relationship Id="rId2" Type="http://schemas.openxmlformats.org/officeDocument/2006/relationships/hyperlink" Target="http://faculty.som.yale.edu/keithchen/papers/LanguageWorkingPaper.pdf" TargetMode="External"/><Relationship Id="rId1" Type="http://schemas.openxmlformats.org/officeDocument/2006/relationships/slideLayout" Target="../slideLayouts/slideLayout2.xml"/><Relationship Id="rId4" Type="http://schemas.openxmlformats.org/officeDocument/2006/relationships/hyperlink" Target="http://onlinelibrary.wiley.com/doi/10.1111/j.1467-1770.1982.tb00973.x/abstract"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uYWSXRUGxDQ" TargetMode="External"/><Relationship Id="rId2" Type="http://schemas.openxmlformats.org/officeDocument/2006/relationships/hyperlink" Target="https://www.youtube.com/watch?v=LEOPCEiigYQ"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Cognition</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8053616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Algorithms vs. Heuristics</a:t>
            </a:r>
            <a:endParaRPr lang="en-US" dirty="0"/>
          </a:p>
        </p:txBody>
      </p:sp>
      <p:sp>
        <p:nvSpPr>
          <p:cNvPr id="3" name="Content Placeholder 2"/>
          <p:cNvSpPr>
            <a:spLocks noGrp="1"/>
          </p:cNvSpPr>
          <p:nvPr>
            <p:ph idx="1"/>
          </p:nvPr>
        </p:nvSpPr>
        <p:spPr/>
        <p:txBody>
          <a:bodyPr>
            <a:normAutofit fontScale="85000" lnSpcReduction="20000"/>
          </a:bodyPr>
          <a:lstStyle/>
          <a:p>
            <a:pPr marL="0" indent="0" algn="ctr">
              <a:buNone/>
            </a:pPr>
            <a:r>
              <a:rPr lang="en-US" dirty="0" smtClean="0"/>
              <a:t>How much will my monthly bills cost me?</a:t>
            </a:r>
          </a:p>
          <a:p>
            <a:pPr marL="0" indent="0" algn="r">
              <a:buNone/>
            </a:pPr>
            <a:r>
              <a:rPr lang="en-US" dirty="0" smtClean="0"/>
              <a:t>29.98</a:t>
            </a:r>
          </a:p>
          <a:p>
            <a:pPr marL="0" indent="0" algn="r">
              <a:buNone/>
            </a:pPr>
            <a:r>
              <a:rPr lang="en-US" dirty="0" smtClean="0"/>
              <a:t>147.72</a:t>
            </a:r>
          </a:p>
          <a:p>
            <a:pPr marL="0" indent="0" algn="r">
              <a:buNone/>
            </a:pPr>
            <a:r>
              <a:rPr lang="en-US" dirty="0" smtClean="0"/>
              <a:t>63.99</a:t>
            </a:r>
          </a:p>
          <a:p>
            <a:pPr marL="0" indent="0" algn="r">
              <a:buNone/>
            </a:pPr>
            <a:r>
              <a:rPr lang="en-US" dirty="0" smtClean="0"/>
              <a:t>27.81</a:t>
            </a:r>
          </a:p>
          <a:p>
            <a:pPr marL="0" indent="0" algn="r">
              <a:buNone/>
            </a:pPr>
            <a:r>
              <a:rPr lang="en-US" dirty="0" smtClean="0"/>
              <a:t>15.79</a:t>
            </a:r>
          </a:p>
          <a:p>
            <a:pPr marL="0" indent="0" algn="r">
              <a:buNone/>
            </a:pPr>
            <a:r>
              <a:rPr lang="en-US" dirty="0" smtClean="0"/>
              <a:t>+299.93</a:t>
            </a:r>
          </a:p>
          <a:p>
            <a:pPr marL="0" indent="0">
              <a:buNone/>
            </a:pPr>
            <a:endParaRPr lang="en-US" dirty="0" smtClean="0"/>
          </a:p>
          <a:p>
            <a:r>
              <a:rPr lang="en-US" dirty="0" smtClean="0"/>
              <a:t>Algorithm –adding</a:t>
            </a:r>
          </a:p>
          <a:p>
            <a:r>
              <a:rPr lang="en-US" dirty="0" smtClean="0"/>
              <a:t>Heuristic – rounding</a:t>
            </a:r>
            <a:endParaRPr lang="en-US" dirty="0"/>
          </a:p>
        </p:txBody>
      </p:sp>
    </p:spTree>
    <p:extLst>
      <p:ext uri="{BB962C8B-B14F-4D97-AF65-F5344CB8AC3E}">
        <p14:creationId xmlns:p14="http://schemas.microsoft.com/office/powerpoint/2010/main" val="10645041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0871" y="838200"/>
            <a:ext cx="8229600" cy="1143000"/>
          </a:xfrm>
        </p:spPr>
        <p:txBody>
          <a:bodyPr>
            <a:normAutofit fontScale="90000"/>
          </a:bodyPr>
          <a:lstStyle/>
          <a:p>
            <a:r>
              <a:rPr lang="en-US" dirty="0"/>
              <a:t>Algorithms vs. </a:t>
            </a:r>
            <a:r>
              <a:rPr lang="en-US" dirty="0" smtClean="0"/>
              <a:t>Heuristics</a:t>
            </a:r>
            <a:br>
              <a:rPr lang="en-US" dirty="0" smtClean="0"/>
            </a:br>
            <a:r>
              <a:rPr lang="en-US" sz="1200" dirty="0"/>
              <a:t> </a:t>
            </a:r>
            <a:r>
              <a:rPr lang="en-US" sz="1200" dirty="0" smtClean="0"/>
              <a:t> </a:t>
            </a:r>
            <a:r>
              <a:rPr lang="en-US" dirty="0" smtClean="0"/>
              <a:t/>
            </a:r>
            <a:br>
              <a:rPr lang="en-US" dirty="0" smtClean="0"/>
            </a:br>
            <a:r>
              <a:rPr lang="en-US" sz="3600" dirty="0"/>
              <a:t>How much will my monthly bills cost me?</a:t>
            </a:r>
            <a:br>
              <a:rPr lang="en-US" sz="3600" dirty="0"/>
            </a:br>
            <a:r>
              <a:rPr lang="en-US" sz="3600" dirty="0" smtClean="0"/>
              <a:t/>
            </a:r>
            <a:br>
              <a:rPr lang="en-US" sz="3600" dirty="0" smtClean="0"/>
            </a:br>
            <a:endParaRPr lang="en-US" sz="3600" dirty="0"/>
          </a:p>
        </p:txBody>
      </p:sp>
      <p:sp>
        <p:nvSpPr>
          <p:cNvPr id="5" name="Text Placeholder 4"/>
          <p:cNvSpPr>
            <a:spLocks noGrp="1"/>
          </p:cNvSpPr>
          <p:nvPr>
            <p:ph type="body" idx="1"/>
          </p:nvPr>
        </p:nvSpPr>
        <p:spPr>
          <a:xfrm>
            <a:off x="457200" y="1874838"/>
            <a:ext cx="4040188" cy="639762"/>
          </a:xfrm>
        </p:spPr>
        <p:txBody>
          <a:bodyPr/>
          <a:lstStyle/>
          <a:p>
            <a:r>
              <a:rPr lang="en-US" dirty="0"/>
              <a:t>Algorithm –</a:t>
            </a:r>
            <a:r>
              <a:rPr lang="en-US" dirty="0" smtClean="0"/>
              <a:t>adding</a:t>
            </a:r>
            <a:endParaRPr lang="en-US" dirty="0"/>
          </a:p>
        </p:txBody>
      </p:sp>
      <p:sp>
        <p:nvSpPr>
          <p:cNvPr id="6" name="Content Placeholder 5"/>
          <p:cNvSpPr>
            <a:spLocks noGrp="1"/>
          </p:cNvSpPr>
          <p:nvPr>
            <p:ph sz="half" idx="2"/>
          </p:nvPr>
        </p:nvSpPr>
        <p:spPr>
          <a:xfrm>
            <a:off x="457200" y="2514600"/>
            <a:ext cx="4040188" cy="3951288"/>
          </a:xfrm>
        </p:spPr>
        <p:txBody>
          <a:bodyPr/>
          <a:lstStyle/>
          <a:p>
            <a:pPr marL="0" indent="0" algn="r">
              <a:buNone/>
            </a:pPr>
            <a:r>
              <a:rPr lang="en-US" dirty="0"/>
              <a:t>29.98</a:t>
            </a:r>
          </a:p>
          <a:p>
            <a:pPr marL="0" indent="0" algn="r">
              <a:buNone/>
            </a:pPr>
            <a:r>
              <a:rPr lang="en-US" dirty="0"/>
              <a:t>147.72</a:t>
            </a:r>
          </a:p>
          <a:p>
            <a:pPr marL="0" indent="0" algn="r">
              <a:buNone/>
            </a:pPr>
            <a:r>
              <a:rPr lang="en-US" dirty="0"/>
              <a:t>63.99</a:t>
            </a:r>
          </a:p>
          <a:p>
            <a:pPr marL="0" indent="0" algn="r">
              <a:buNone/>
            </a:pPr>
            <a:r>
              <a:rPr lang="en-US" dirty="0"/>
              <a:t>27.81</a:t>
            </a:r>
          </a:p>
          <a:p>
            <a:pPr marL="0" indent="0" algn="r">
              <a:buNone/>
            </a:pPr>
            <a:r>
              <a:rPr lang="en-US" dirty="0"/>
              <a:t>15.79</a:t>
            </a:r>
          </a:p>
          <a:p>
            <a:pPr marL="0" indent="0" algn="r">
              <a:buNone/>
            </a:pPr>
            <a:r>
              <a:rPr lang="en-US" u="sng" dirty="0"/>
              <a:t>+299.93</a:t>
            </a:r>
          </a:p>
          <a:p>
            <a:pPr marL="2743200" lvl="6" indent="0">
              <a:buNone/>
            </a:pPr>
            <a:r>
              <a:rPr lang="en-US" sz="2400" dirty="0" smtClean="0"/>
              <a:t>   585.22</a:t>
            </a:r>
            <a:endParaRPr lang="en-US" sz="2400" dirty="0"/>
          </a:p>
        </p:txBody>
      </p:sp>
      <p:sp>
        <p:nvSpPr>
          <p:cNvPr id="7" name="Text Placeholder 6"/>
          <p:cNvSpPr>
            <a:spLocks noGrp="1"/>
          </p:cNvSpPr>
          <p:nvPr>
            <p:ph type="body" sz="quarter" idx="3"/>
          </p:nvPr>
        </p:nvSpPr>
        <p:spPr>
          <a:xfrm>
            <a:off x="4678696" y="1874838"/>
            <a:ext cx="4041775" cy="639762"/>
          </a:xfrm>
        </p:spPr>
        <p:txBody>
          <a:bodyPr/>
          <a:lstStyle/>
          <a:p>
            <a:r>
              <a:rPr lang="en-US" dirty="0"/>
              <a:t>Heuristic – </a:t>
            </a:r>
            <a:r>
              <a:rPr lang="en-US" dirty="0" smtClean="0"/>
              <a:t>rounding</a:t>
            </a:r>
            <a:endParaRPr lang="en-US" dirty="0"/>
          </a:p>
        </p:txBody>
      </p:sp>
      <p:sp>
        <p:nvSpPr>
          <p:cNvPr id="8" name="Content Placeholder 7"/>
          <p:cNvSpPr>
            <a:spLocks noGrp="1"/>
          </p:cNvSpPr>
          <p:nvPr>
            <p:ph sz="quarter" idx="4"/>
          </p:nvPr>
        </p:nvSpPr>
        <p:spPr>
          <a:xfrm>
            <a:off x="4588042" y="2514600"/>
            <a:ext cx="4041775" cy="3951288"/>
          </a:xfrm>
        </p:spPr>
        <p:txBody>
          <a:bodyPr/>
          <a:lstStyle/>
          <a:p>
            <a:pPr marL="914400" lvl="2" indent="0">
              <a:buNone/>
            </a:pPr>
            <a:r>
              <a:rPr lang="en-US" sz="2400" dirty="0" smtClean="0"/>
              <a:t>30</a:t>
            </a:r>
          </a:p>
          <a:p>
            <a:pPr marL="914400" lvl="2" indent="0">
              <a:buNone/>
            </a:pPr>
            <a:r>
              <a:rPr lang="en-US" sz="2400" dirty="0" smtClean="0"/>
              <a:t>150</a:t>
            </a:r>
          </a:p>
          <a:p>
            <a:pPr marL="914400" lvl="2" indent="0">
              <a:buNone/>
            </a:pPr>
            <a:r>
              <a:rPr lang="en-US" sz="2400" dirty="0" smtClean="0"/>
              <a:t>60</a:t>
            </a:r>
          </a:p>
          <a:p>
            <a:pPr marL="914400" lvl="2" indent="0">
              <a:buNone/>
            </a:pPr>
            <a:r>
              <a:rPr lang="en-US" sz="2400" dirty="0" smtClean="0"/>
              <a:t>30</a:t>
            </a:r>
          </a:p>
          <a:p>
            <a:pPr marL="914400" lvl="2" indent="0">
              <a:buNone/>
            </a:pPr>
            <a:r>
              <a:rPr lang="en-US" sz="2400" dirty="0" smtClean="0"/>
              <a:t>20</a:t>
            </a:r>
          </a:p>
          <a:p>
            <a:pPr marL="914400" lvl="2" indent="0">
              <a:buNone/>
            </a:pPr>
            <a:r>
              <a:rPr lang="en-US" sz="2400" u="sng" dirty="0" smtClean="0"/>
              <a:t>+ 300</a:t>
            </a:r>
          </a:p>
          <a:p>
            <a:pPr marL="914400" lvl="2" indent="0">
              <a:buNone/>
            </a:pPr>
            <a:r>
              <a:rPr lang="en-US" sz="2400" dirty="0" smtClean="0"/>
              <a:t>590</a:t>
            </a:r>
          </a:p>
          <a:p>
            <a:pPr marL="914400" lvl="2" indent="0">
              <a:buNone/>
            </a:pPr>
            <a:endParaRPr lang="en-US" dirty="0" smtClean="0"/>
          </a:p>
          <a:p>
            <a:pPr marL="914400" lvl="2" indent="0">
              <a:buNone/>
            </a:pPr>
            <a:endParaRPr lang="en-US" dirty="0" smtClean="0"/>
          </a:p>
          <a:p>
            <a:pPr lvl="2"/>
            <a:endParaRPr lang="en-US" dirty="0" smtClean="0"/>
          </a:p>
        </p:txBody>
      </p:sp>
    </p:spTree>
    <p:extLst>
      <p:ext uri="{BB962C8B-B14F-4D97-AF65-F5344CB8AC3E}">
        <p14:creationId xmlns:p14="http://schemas.microsoft.com/office/powerpoint/2010/main" val="55389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500"/>
                                        <p:tgtEl>
                                          <p:spTgt spid="6">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fade">
                                      <p:cBhvr>
                                        <p:cTn id="24" dur="500"/>
                                        <p:tgtEl>
                                          <p:spTgt spid="6">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
                                            <p:txEl>
                                              <p:pRg st="6" end="6"/>
                                            </p:txEl>
                                          </p:spTgt>
                                        </p:tgtEl>
                                        <p:attrNameLst>
                                          <p:attrName>style.visibility</p:attrName>
                                        </p:attrNameLst>
                                      </p:cBhvr>
                                      <p:to>
                                        <p:strVal val="visible"/>
                                      </p:to>
                                    </p:set>
                                    <p:animEffect transition="in" filter="fade">
                                      <p:cBhvr>
                                        <p:cTn id="30" dur="500"/>
                                        <p:tgtEl>
                                          <p:spTgt spid="6">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fade">
                                      <p:cBhvr>
                                        <p:cTn id="35" dur="500"/>
                                        <p:tgtEl>
                                          <p:spTgt spid="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xEl>
                                              <p:pRg st="0" end="0"/>
                                            </p:txEl>
                                          </p:spTgt>
                                        </p:tgtEl>
                                        <p:attrNameLst>
                                          <p:attrName>style.visibility</p:attrName>
                                        </p:attrNameLst>
                                      </p:cBhvr>
                                      <p:to>
                                        <p:strVal val="visible"/>
                                      </p:to>
                                    </p:set>
                                    <p:animEffect transition="in" filter="fade">
                                      <p:cBhvr>
                                        <p:cTn id="40" dur="500"/>
                                        <p:tgtEl>
                                          <p:spTgt spid="8">
                                            <p:txEl>
                                              <p:pRg st="0" end="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8">
                                            <p:txEl>
                                              <p:pRg st="1" end="1"/>
                                            </p:txEl>
                                          </p:spTgt>
                                        </p:tgtEl>
                                        <p:attrNameLst>
                                          <p:attrName>style.visibility</p:attrName>
                                        </p:attrNameLst>
                                      </p:cBhvr>
                                      <p:to>
                                        <p:strVal val="visible"/>
                                      </p:to>
                                    </p:set>
                                    <p:animEffect transition="in" filter="fade">
                                      <p:cBhvr>
                                        <p:cTn id="43" dur="500"/>
                                        <p:tgtEl>
                                          <p:spTgt spid="8">
                                            <p:txEl>
                                              <p:pRg st="1" end="1"/>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8">
                                            <p:txEl>
                                              <p:pRg st="2" end="2"/>
                                            </p:txEl>
                                          </p:spTgt>
                                        </p:tgtEl>
                                        <p:attrNameLst>
                                          <p:attrName>style.visibility</p:attrName>
                                        </p:attrNameLst>
                                      </p:cBhvr>
                                      <p:to>
                                        <p:strVal val="visible"/>
                                      </p:to>
                                    </p:set>
                                    <p:animEffect transition="in" filter="fade">
                                      <p:cBhvr>
                                        <p:cTn id="46" dur="500"/>
                                        <p:tgtEl>
                                          <p:spTgt spid="8">
                                            <p:txEl>
                                              <p:pRg st="2" end="2"/>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8">
                                            <p:txEl>
                                              <p:pRg st="3" end="3"/>
                                            </p:txEl>
                                          </p:spTgt>
                                        </p:tgtEl>
                                        <p:attrNameLst>
                                          <p:attrName>style.visibility</p:attrName>
                                        </p:attrNameLst>
                                      </p:cBhvr>
                                      <p:to>
                                        <p:strVal val="visible"/>
                                      </p:to>
                                    </p:set>
                                    <p:animEffect transition="in" filter="fade">
                                      <p:cBhvr>
                                        <p:cTn id="49" dur="500"/>
                                        <p:tgtEl>
                                          <p:spTgt spid="8">
                                            <p:txEl>
                                              <p:pRg st="3" end="3"/>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8">
                                            <p:txEl>
                                              <p:pRg st="4" end="4"/>
                                            </p:txEl>
                                          </p:spTgt>
                                        </p:tgtEl>
                                        <p:attrNameLst>
                                          <p:attrName>style.visibility</p:attrName>
                                        </p:attrNameLst>
                                      </p:cBhvr>
                                      <p:to>
                                        <p:strVal val="visible"/>
                                      </p:to>
                                    </p:set>
                                    <p:animEffect transition="in" filter="fade">
                                      <p:cBhvr>
                                        <p:cTn id="52" dur="500"/>
                                        <p:tgtEl>
                                          <p:spTgt spid="8">
                                            <p:txEl>
                                              <p:pRg st="4" end="4"/>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8">
                                            <p:txEl>
                                              <p:pRg st="5" end="5"/>
                                            </p:txEl>
                                          </p:spTgt>
                                        </p:tgtEl>
                                        <p:attrNameLst>
                                          <p:attrName>style.visibility</p:attrName>
                                        </p:attrNameLst>
                                      </p:cBhvr>
                                      <p:to>
                                        <p:strVal val="visible"/>
                                      </p:to>
                                    </p:set>
                                    <p:animEffect transition="in" filter="fade">
                                      <p:cBhvr>
                                        <p:cTn id="55" dur="500"/>
                                        <p:tgtEl>
                                          <p:spTgt spid="8">
                                            <p:txEl>
                                              <p:pRg st="5" end="5"/>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8">
                                            <p:txEl>
                                              <p:pRg st="6" end="6"/>
                                            </p:txEl>
                                          </p:spTgt>
                                        </p:tgtEl>
                                        <p:attrNameLst>
                                          <p:attrName>style.visibility</p:attrName>
                                        </p:attrNameLst>
                                      </p:cBhvr>
                                      <p:to>
                                        <p:strVal val="visible"/>
                                      </p:to>
                                    </p:set>
                                    <p:animEffect transition="in" filter="fade">
                                      <p:cBhvr>
                                        <p:cTn id="58"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Decision Making</a:t>
            </a:r>
            <a:endParaRPr lang="en-US" dirty="0"/>
          </a:p>
        </p:txBody>
      </p:sp>
      <p:sp>
        <p:nvSpPr>
          <p:cNvPr id="3" name="Content Placeholder 2"/>
          <p:cNvSpPr>
            <a:spLocks noGrp="1"/>
          </p:cNvSpPr>
          <p:nvPr>
            <p:ph idx="1"/>
          </p:nvPr>
        </p:nvSpPr>
        <p:spPr>
          <a:xfrm>
            <a:off x="381000" y="1295400"/>
            <a:ext cx="8229600" cy="5181600"/>
          </a:xfrm>
        </p:spPr>
        <p:txBody>
          <a:bodyPr>
            <a:normAutofit fontScale="85000" lnSpcReduction="20000"/>
          </a:bodyPr>
          <a:lstStyle/>
          <a:p>
            <a:r>
              <a:rPr lang="en-US" dirty="0" smtClean="0"/>
              <a:t>Heuristics help us act quickly but can bring us to problematic conclusions</a:t>
            </a:r>
          </a:p>
          <a:p>
            <a:endParaRPr lang="en-US" dirty="0"/>
          </a:p>
          <a:p>
            <a:r>
              <a:rPr lang="en-US" u="sng" dirty="0" smtClean="0"/>
              <a:t>Representative heuristic </a:t>
            </a:r>
            <a:r>
              <a:rPr lang="en-US" dirty="0" smtClean="0"/>
              <a:t>– judging the likelihood of a thing by its identification with a prototype (judging a book by its cover!)</a:t>
            </a:r>
          </a:p>
          <a:p>
            <a:endParaRPr lang="en-US" dirty="0"/>
          </a:p>
          <a:p>
            <a:r>
              <a:rPr lang="en-US" u="sng" dirty="0" smtClean="0"/>
              <a:t>Availability heuristic </a:t>
            </a:r>
            <a:r>
              <a:rPr lang="en-US" dirty="0" smtClean="0"/>
              <a:t>– making a judgment based on analysis of available information (what is in front of you or what comes to mind)</a:t>
            </a:r>
          </a:p>
          <a:p>
            <a:pPr lvl="1"/>
            <a:r>
              <a:rPr lang="en-US" dirty="0" smtClean="0"/>
              <a:t>If an event is vivid in our mind we might assume it happens more often</a:t>
            </a:r>
          </a:p>
          <a:p>
            <a:pPr lvl="1"/>
            <a:r>
              <a:rPr lang="en-US" dirty="0" smtClean="0"/>
              <a:t>ex – the bad news effect, Jaws, plane crashes, terrorism</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46632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Insight</a:t>
            </a:r>
            <a:endParaRPr lang="en-US" dirty="0"/>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301" y="1676400"/>
            <a:ext cx="4301342" cy="42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Callout 3"/>
          <p:cNvSpPr/>
          <p:nvPr/>
        </p:nvSpPr>
        <p:spPr>
          <a:xfrm rot="1077816">
            <a:off x="5348216" y="2168686"/>
            <a:ext cx="3505200" cy="2438400"/>
          </a:xfrm>
          <a:prstGeom prst="wedgeEllipseCallout">
            <a:avLst>
              <a:gd name="adj1" fmla="val -38224"/>
              <a:gd name="adj2" fmla="val 890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5867400" y="2803689"/>
            <a:ext cx="2667000" cy="1107996"/>
          </a:xfrm>
          <a:prstGeom prst="rect">
            <a:avLst/>
          </a:prstGeom>
          <a:noFill/>
        </p:spPr>
        <p:txBody>
          <a:bodyPr wrap="square" rtlCol="0">
            <a:spAutoFit/>
          </a:bodyPr>
          <a:lstStyle/>
          <a:p>
            <a:r>
              <a:rPr lang="en-US" sz="6600" dirty="0" smtClean="0"/>
              <a:t>AHA!!!</a:t>
            </a:r>
            <a:endParaRPr lang="en-US" sz="6600" dirty="0"/>
          </a:p>
        </p:txBody>
      </p:sp>
    </p:spTree>
    <p:extLst>
      <p:ext uri="{BB962C8B-B14F-4D97-AF65-F5344CB8AC3E}">
        <p14:creationId xmlns:p14="http://schemas.microsoft.com/office/powerpoint/2010/main" val="16115868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Creativity</a:t>
            </a:r>
            <a:endParaRPr lang="en-US" dirty="0"/>
          </a:p>
        </p:txBody>
      </p:sp>
      <p:sp>
        <p:nvSpPr>
          <p:cNvPr id="3" name="Content Placeholder 2"/>
          <p:cNvSpPr>
            <a:spLocks noGrp="1"/>
          </p:cNvSpPr>
          <p:nvPr>
            <p:ph idx="1"/>
          </p:nvPr>
        </p:nvSpPr>
        <p:spPr/>
        <p:txBody>
          <a:bodyPr>
            <a:normAutofit lnSpcReduction="10000"/>
          </a:bodyPr>
          <a:lstStyle/>
          <a:p>
            <a:r>
              <a:rPr lang="en-US" dirty="0" smtClean="0"/>
              <a:t>Creativity vs. intelligence</a:t>
            </a:r>
          </a:p>
          <a:p>
            <a:r>
              <a:rPr lang="en-US" dirty="0" smtClean="0"/>
              <a:t>5 components – Sternberg and Lubart 1991</a:t>
            </a:r>
          </a:p>
          <a:p>
            <a:pPr lvl="1"/>
            <a:r>
              <a:rPr lang="en-US" dirty="0" smtClean="0"/>
              <a:t>Expertise</a:t>
            </a:r>
          </a:p>
          <a:p>
            <a:pPr lvl="2"/>
            <a:r>
              <a:rPr lang="en-US" dirty="0" smtClean="0"/>
              <a:t>An example of how the “</a:t>
            </a:r>
            <a:r>
              <a:rPr lang="en-US" dirty="0" smtClean="0">
                <a:hlinkClick r:id="rId2"/>
              </a:rPr>
              <a:t>new math</a:t>
            </a:r>
            <a:r>
              <a:rPr lang="en-US" dirty="0" smtClean="0"/>
              <a:t>” tries to build expertise </a:t>
            </a:r>
          </a:p>
          <a:p>
            <a:pPr lvl="1"/>
            <a:r>
              <a:rPr lang="en-US" dirty="0" smtClean="0"/>
              <a:t>Imaginative thinking skills</a:t>
            </a:r>
          </a:p>
          <a:p>
            <a:pPr lvl="1"/>
            <a:r>
              <a:rPr lang="en-US" dirty="0" smtClean="0"/>
              <a:t>Venturesome personality</a:t>
            </a:r>
          </a:p>
          <a:p>
            <a:pPr lvl="1"/>
            <a:r>
              <a:rPr lang="en-US" dirty="0" smtClean="0"/>
              <a:t>Intrinsic motivation</a:t>
            </a:r>
          </a:p>
          <a:p>
            <a:pPr lvl="1"/>
            <a:r>
              <a:rPr lang="en-US" dirty="0" smtClean="0"/>
              <a:t>Creative environment</a:t>
            </a:r>
          </a:p>
          <a:p>
            <a:pPr lvl="1"/>
            <a:endParaRPr lang="en-US" dirty="0"/>
          </a:p>
        </p:txBody>
      </p:sp>
    </p:spTree>
    <p:extLst>
      <p:ext uri="{BB962C8B-B14F-4D97-AF65-F5344CB8AC3E}">
        <p14:creationId xmlns:p14="http://schemas.microsoft.com/office/powerpoint/2010/main" val="237310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Obstacles to Problem Solving</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1. </a:t>
            </a:r>
            <a:r>
              <a:rPr lang="en-US" u="sng" dirty="0" smtClean="0"/>
              <a:t> </a:t>
            </a:r>
            <a:r>
              <a:rPr lang="en-US" u="sng" dirty="0"/>
              <a:t>Belief Preservation Phenomenon </a:t>
            </a:r>
            <a:r>
              <a:rPr lang="en-US" dirty="0"/>
              <a:t>– we cling to beliefs despite evidence to the contrary</a:t>
            </a:r>
          </a:p>
          <a:p>
            <a:pPr marL="0" indent="0">
              <a:buNone/>
            </a:pPr>
            <a:r>
              <a:rPr lang="en-US" dirty="0" smtClean="0"/>
              <a:t>2. Fixation</a:t>
            </a:r>
          </a:p>
          <a:p>
            <a:pPr lvl="1"/>
            <a:r>
              <a:rPr lang="en-US" dirty="0" smtClean="0"/>
              <a:t>Mental set</a:t>
            </a:r>
          </a:p>
          <a:p>
            <a:pPr lvl="1"/>
            <a:r>
              <a:rPr lang="en-US" dirty="0" smtClean="0"/>
              <a:t>Functional fixedness</a:t>
            </a:r>
          </a:p>
          <a:p>
            <a:pPr lvl="2"/>
            <a:r>
              <a:rPr lang="en-US" dirty="0">
                <a:hlinkClick r:id="rId2"/>
              </a:rPr>
              <a:t>https://www.youtube.com/watch?v=1cYzkyXp0jg</a:t>
            </a:r>
          </a:p>
          <a:p>
            <a:pPr lvl="2"/>
            <a:r>
              <a:rPr lang="en-US" dirty="0" smtClean="0">
                <a:hlinkClick r:id="rId2"/>
              </a:rPr>
              <a:t>https</a:t>
            </a:r>
            <a:r>
              <a:rPr lang="en-US" dirty="0">
                <a:hlinkClick r:id="rId2"/>
              </a:rPr>
              <a:t>://</a:t>
            </a:r>
            <a:r>
              <a:rPr lang="en-US" dirty="0" smtClean="0">
                <a:hlinkClick r:id="rId2"/>
              </a:rPr>
              <a:t>www.youtube.com/watch?v=egWvQuT5TCU</a:t>
            </a:r>
            <a:endParaRPr lang="en-US" dirty="0" smtClean="0"/>
          </a:p>
          <a:p>
            <a:pPr lvl="2"/>
            <a:endParaRPr lang="en-US" dirty="0" smtClean="0"/>
          </a:p>
          <a:p>
            <a:pPr marL="571500" indent="-514350">
              <a:buAutoNum type="arabicPeriod" startAt="3"/>
            </a:pPr>
            <a:r>
              <a:rPr lang="en-US" u="sng" dirty="0" smtClean="0"/>
              <a:t>Overconfidence </a:t>
            </a:r>
            <a:r>
              <a:rPr lang="en-US" u="sng" dirty="0"/>
              <a:t>bias</a:t>
            </a:r>
            <a:r>
              <a:rPr lang="en-US" dirty="0"/>
              <a:t>– we overestimate the accuracy of our knowledge </a:t>
            </a:r>
            <a:r>
              <a:rPr lang="en-US" dirty="0" smtClean="0"/>
              <a:t>regularly</a:t>
            </a:r>
          </a:p>
          <a:p>
            <a:pPr marL="571500" indent="-514350">
              <a:buAutoNum type="arabicPeriod" startAt="3"/>
            </a:pPr>
            <a:r>
              <a:rPr lang="en-US" dirty="0" smtClean="0"/>
              <a:t>Confirmation </a:t>
            </a:r>
            <a:r>
              <a:rPr lang="en-US" dirty="0"/>
              <a:t>bias – ex Iraq</a:t>
            </a:r>
          </a:p>
          <a:p>
            <a:pPr marL="457200" lvl="1" indent="0">
              <a:buNone/>
            </a:pPr>
            <a:endParaRPr lang="en-US" dirty="0" smtClean="0"/>
          </a:p>
        </p:txBody>
      </p:sp>
    </p:spTree>
    <p:extLst>
      <p:ext uri="{BB962C8B-B14F-4D97-AF65-F5344CB8AC3E}">
        <p14:creationId xmlns:p14="http://schemas.microsoft.com/office/powerpoint/2010/main" val="17872437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Intuition</a:t>
            </a:r>
            <a:endParaRPr lang="en-US" dirty="0"/>
          </a:p>
        </p:txBody>
      </p:sp>
      <p:sp>
        <p:nvSpPr>
          <p:cNvPr id="3" name="Content Placeholder 2"/>
          <p:cNvSpPr>
            <a:spLocks noGrp="1"/>
          </p:cNvSpPr>
          <p:nvPr>
            <p:ph idx="1"/>
          </p:nvPr>
        </p:nvSpPr>
        <p:spPr/>
        <p:txBody>
          <a:bodyPr/>
          <a:lstStyle/>
          <a:p>
            <a:r>
              <a:rPr lang="en-US" dirty="0" smtClean="0"/>
              <a:t>Immediate effortless feeling or thought  as opposed to explicit, conscious reasoning</a:t>
            </a:r>
          </a:p>
          <a:p>
            <a:endParaRPr lang="en-US" dirty="0"/>
          </a:p>
          <a:p>
            <a:r>
              <a:rPr lang="en-US" dirty="0" smtClean="0"/>
              <a:t>Quick and often adaptive reactions  to situations</a:t>
            </a:r>
          </a:p>
          <a:p>
            <a:endParaRPr lang="en-US" dirty="0"/>
          </a:p>
          <a:p>
            <a:r>
              <a:rPr lang="en-US" dirty="0" smtClean="0"/>
              <a:t>“intuition is recognition”  / “analysis frozen into habit”</a:t>
            </a:r>
          </a:p>
          <a:p>
            <a:pPr marL="0" indent="0">
              <a:buNone/>
            </a:pPr>
            <a:endParaRPr lang="en-US" dirty="0" smtClean="0"/>
          </a:p>
          <a:p>
            <a:endParaRPr lang="en-US" dirty="0"/>
          </a:p>
        </p:txBody>
      </p:sp>
    </p:spTree>
    <p:extLst>
      <p:ext uri="{BB962C8B-B14F-4D97-AF65-F5344CB8AC3E}">
        <p14:creationId xmlns:p14="http://schemas.microsoft.com/office/powerpoint/2010/main" val="270566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u="sng" dirty="0">
                <a:hlinkClick r:id="rId2"/>
              </a:rPr>
              <a:t>Framing – 1</a:t>
            </a:r>
            <a:endParaRPr lang="en-US" dirty="0"/>
          </a:p>
          <a:p>
            <a:r>
              <a:rPr lang="en-US" u="sng" dirty="0">
                <a:hlinkClick r:id="rId3"/>
              </a:rPr>
              <a:t>Framing -2</a:t>
            </a:r>
            <a:endParaRPr lang="en-US" dirty="0"/>
          </a:p>
          <a:p>
            <a:pPr marL="0" indent="0">
              <a:buNone/>
            </a:pPr>
            <a:endParaRPr lang="en-US" dirty="0"/>
          </a:p>
        </p:txBody>
      </p:sp>
    </p:spTree>
    <p:extLst>
      <p:ext uri="{BB962C8B-B14F-4D97-AF65-F5344CB8AC3E}">
        <p14:creationId xmlns:p14="http://schemas.microsoft.com/office/powerpoint/2010/main" val="6689121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hlinkClick r:id="rId2"/>
              </a:rPr>
              <a:t>Framing</a:t>
            </a:r>
            <a:endParaRPr lang="en-US" dirty="0"/>
          </a:p>
        </p:txBody>
      </p:sp>
      <p:sp>
        <p:nvSpPr>
          <p:cNvPr id="3" name="Content Placeholder 2"/>
          <p:cNvSpPr>
            <a:spLocks noGrp="1"/>
          </p:cNvSpPr>
          <p:nvPr>
            <p:ph idx="1"/>
          </p:nvPr>
        </p:nvSpPr>
        <p:spPr>
          <a:xfrm>
            <a:off x="152400" y="762000"/>
            <a:ext cx="8915400" cy="5715000"/>
          </a:xfrm>
        </p:spPr>
        <p:txBody>
          <a:bodyPr>
            <a:normAutofit/>
          </a:bodyPr>
          <a:lstStyle/>
          <a:p>
            <a:r>
              <a:rPr lang="en-US" dirty="0" smtClean="0"/>
              <a:t>The context in which an issue is posed can significantly affect decisions and judgments</a:t>
            </a:r>
          </a:p>
          <a:p>
            <a:r>
              <a:rPr lang="en-US" dirty="0" smtClean="0"/>
              <a:t>“$500 cash back!”</a:t>
            </a:r>
          </a:p>
          <a:p>
            <a:r>
              <a:rPr lang="en-US" dirty="0" smtClean="0"/>
              <a:t>“JOB CREATOR” VS “1%” OR “WEALTHY”</a:t>
            </a:r>
          </a:p>
          <a:p>
            <a:r>
              <a:rPr lang="en-US" dirty="0" smtClean="0"/>
              <a:t>“ROBBER BARRON” VS “CAPTAIN OF INDUSTRY”</a:t>
            </a:r>
          </a:p>
          <a:p>
            <a:r>
              <a:rPr lang="en-US" dirty="0" smtClean="0"/>
              <a:t>Pro-abortion vs. pro-choice</a:t>
            </a:r>
          </a:p>
          <a:p>
            <a:r>
              <a:rPr lang="en-US" dirty="0" smtClean="0"/>
              <a:t>Right-to-life vs. anti-choice</a:t>
            </a:r>
          </a:p>
          <a:p>
            <a:r>
              <a:rPr lang="en-US" dirty="0" smtClean="0"/>
              <a:t>Global Warming vs Climate Change</a:t>
            </a:r>
          </a:p>
          <a:p>
            <a:r>
              <a:rPr lang="en-US" dirty="0" smtClean="0"/>
              <a:t>Home-maker vs. housewife / stay-at-home-dad / vs. domestic engineer</a:t>
            </a:r>
          </a:p>
          <a:p>
            <a:pPr marL="0" indent="0">
              <a:buNone/>
            </a:pPr>
            <a:endParaRPr lang="en-US" dirty="0" smtClean="0"/>
          </a:p>
          <a:p>
            <a:endParaRPr lang="en-US" dirty="0"/>
          </a:p>
        </p:txBody>
      </p:sp>
    </p:spTree>
    <p:extLst>
      <p:ext uri="{BB962C8B-B14F-4D97-AF65-F5344CB8AC3E}">
        <p14:creationId xmlns:p14="http://schemas.microsoft.com/office/powerpoint/2010/main" val="353926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2936707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22222" r="66667" b="16692"/>
          <a:stretch/>
        </p:blipFill>
        <p:spPr>
          <a:xfrm>
            <a:off x="3352800" y="2209800"/>
            <a:ext cx="2438400" cy="3202936"/>
          </a:xfrm>
          <a:prstGeom prst="rect">
            <a:avLst/>
          </a:prstGeom>
        </p:spPr>
      </p:pic>
    </p:spTree>
    <p:extLst>
      <p:ext uri="{BB962C8B-B14F-4D97-AF65-F5344CB8AC3E}">
        <p14:creationId xmlns:p14="http://schemas.microsoft.com/office/powerpoint/2010/main" val="2458185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72836"/>
            <a:ext cx="9508434"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36537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5474" y="1427018"/>
            <a:ext cx="6141492"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016" y="4197927"/>
            <a:ext cx="6632408" cy="23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96042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 of Language</a:t>
            </a:r>
            <a:endParaRPr lang="en-US" dirty="0"/>
          </a:p>
        </p:txBody>
      </p:sp>
      <p:sp>
        <p:nvSpPr>
          <p:cNvPr id="3" name="Content Placeholder 2"/>
          <p:cNvSpPr>
            <a:spLocks noGrp="1"/>
          </p:cNvSpPr>
          <p:nvPr>
            <p:ph idx="1"/>
          </p:nvPr>
        </p:nvSpPr>
        <p:spPr>
          <a:xfrm>
            <a:off x="442009" y="1219200"/>
            <a:ext cx="8229600" cy="4525963"/>
          </a:xfrm>
        </p:spPr>
        <p:txBody>
          <a:bodyPr/>
          <a:lstStyle/>
          <a:p>
            <a:r>
              <a:rPr lang="en-US" u="sng" dirty="0" smtClean="0"/>
              <a:t>Phonemes</a:t>
            </a:r>
            <a:r>
              <a:rPr lang="en-US" dirty="0" smtClean="0"/>
              <a:t>: individual units of sound in a language</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0"/>
            <a:ext cx="9113619"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09732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Morphemes</a:t>
            </a:r>
            <a:endParaRPr lang="en-US" dirty="0"/>
          </a:p>
        </p:txBody>
      </p:sp>
      <p:sp>
        <p:nvSpPr>
          <p:cNvPr id="3" name="Content Placeholder 2"/>
          <p:cNvSpPr>
            <a:spLocks noGrp="1"/>
          </p:cNvSpPr>
          <p:nvPr>
            <p:ph idx="1"/>
          </p:nvPr>
        </p:nvSpPr>
        <p:spPr>
          <a:xfrm>
            <a:off x="472751" y="1412973"/>
            <a:ext cx="8229600" cy="4525963"/>
          </a:xfrm>
        </p:spPr>
        <p:txBody>
          <a:bodyPr/>
          <a:lstStyle/>
          <a:p>
            <a:r>
              <a:rPr lang="en-US" dirty="0" smtClean="0"/>
              <a:t>A segment of language that carries meaning and cannot be further divided</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667000"/>
            <a:ext cx="6422986" cy="3809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4052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How many Morphemes?</a:t>
            </a:r>
            <a:endParaRPr lang="en-US" dirty="0"/>
          </a:p>
        </p:txBody>
      </p:sp>
      <p:sp>
        <p:nvSpPr>
          <p:cNvPr id="3" name="Content Placeholder 2"/>
          <p:cNvSpPr>
            <a:spLocks noGrp="1"/>
          </p:cNvSpPr>
          <p:nvPr>
            <p:ph idx="1"/>
          </p:nvPr>
        </p:nvSpPr>
        <p:spPr>
          <a:xfrm>
            <a:off x="457200" y="1219200"/>
            <a:ext cx="8229600" cy="4906963"/>
          </a:xfrm>
        </p:spPr>
        <p:txBody>
          <a:bodyPr>
            <a:normAutofit fontScale="92500" lnSpcReduction="20000"/>
          </a:bodyPr>
          <a:lstStyle/>
          <a:p>
            <a:r>
              <a:rPr lang="en-US" dirty="0" smtClean="0"/>
              <a:t>Free – units that have meaning and can stand by themselves</a:t>
            </a:r>
          </a:p>
          <a:p>
            <a:r>
              <a:rPr lang="en-US" dirty="0" smtClean="0"/>
              <a:t>Bound – units that create meaning but MUST be attached</a:t>
            </a:r>
          </a:p>
          <a:p>
            <a:r>
              <a:rPr lang="en-US" dirty="0" smtClean="0"/>
              <a:t>How many morphemes? </a:t>
            </a:r>
            <a:r>
              <a:rPr lang="en-US" smtClean="0"/>
              <a:t>Divide them up!</a:t>
            </a:r>
            <a:endParaRPr lang="en-US" dirty="0" smtClean="0"/>
          </a:p>
          <a:p>
            <a:endParaRPr lang="en-US" dirty="0"/>
          </a:p>
          <a:p>
            <a:r>
              <a:rPr lang="en-US" dirty="0" smtClean="0"/>
              <a:t>Desire</a:t>
            </a:r>
          </a:p>
          <a:p>
            <a:r>
              <a:rPr lang="en-US" dirty="0" smtClean="0"/>
              <a:t>Cats</a:t>
            </a:r>
          </a:p>
          <a:p>
            <a:r>
              <a:rPr lang="en-US" dirty="0" smtClean="0"/>
              <a:t>Dishonorable</a:t>
            </a:r>
          </a:p>
          <a:p>
            <a:r>
              <a:rPr lang="en-US" dirty="0" smtClean="0"/>
              <a:t>Recycling</a:t>
            </a:r>
          </a:p>
          <a:p>
            <a:r>
              <a:rPr lang="en-US" dirty="0" smtClean="0"/>
              <a:t>Reliability</a:t>
            </a:r>
          </a:p>
          <a:p>
            <a:pPr marL="0" indent="0">
              <a:buNone/>
            </a:pPr>
            <a:endParaRPr lang="en-US" dirty="0"/>
          </a:p>
        </p:txBody>
      </p:sp>
    </p:spTree>
    <p:extLst>
      <p:ext uri="{BB962C8B-B14F-4D97-AF65-F5344CB8AC3E}">
        <p14:creationId xmlns:p14="http://schemas.microsoft.com/office/powerpoint/2010/main" val="39859916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685800" y="276225"/>
            <a:ext cx="7772400" cy="1143000"/>
          </a:xfrm>
        </p:spPr>
        <p:txBody>
          <a:bodyPr/>
          <a:lstStyle/>
          <a:p>
            <a:pPr eaLnBrk="1" hangingPunct="1"/>
            <a:r>
              <a:rPr lang="en-US" sz="4000" dirty="0">
                <a:latin typeface="Berlin Sans FB" pitchFamily="34" charset="0"/>
              </a:rPr>
              <a:t>Grammar</a:t>
            </a:r>
          </a:p>
        </p:txBody>
      </p:sp>
      <p:sp>
        <p:nvSpPr>
          <p:cNvPr id="10244" name="Rectangle 3"/>
          <p:cNvSpPr>
            <a:spLocks noGrp="1" noChangeArrowheads="1"/>
          </p:cNvSpPr>
          <p:nvPr>
            <p:ph idx="1"/>
          </p:nvPr>
        </p:nvSpPr>
        <p:spPr>
          <a:xfrm>
            <a:off x="671513" y="1600200"/>
            <a:ext cx="7772400" cy="1143000"/>
          </a:xfrm>
        </p:spPr>
        <p:txBody>
          <a:bodyPr/>
          <a:lstStyle/>
          <a:p>
            <a:pPr marL="0" indent="0" algn="ctr" eaLnBrk="1" hangingPunct="1">
              <a:spcBef>
                <a:spcPct val="0"/>
              </a:spcBef>
              <a:buFontTx/>
              <a:buNone/>
            </a:pPr>
            <a:r>
              <a:rPr lang="en-US" altLang="en-US" sz="2800" dirty="0">
                <a:latin typeface="Berlin Sans FB" pitchFamily="34" charset="0"/>
              </a:rPr>
              <a:t>A system of rules in a language that enables us to communicate with and understand others.</a:t>
            </a:r>
            <a:endParaRPr lang="en-US" altLang="en-US" sz="2800" dirty="0">
              <a:solidFill>
                <a:srgbClr val="6600CC"/>
              </a:solidFill>
              <a:latin typeface="Berlin Sans FB" pitchFamily="34" charset="0"/>
            </a:endParaRPr>
          </a:p>
        </p:txBody>
      </p:sp>
      <p:sp>
        <p:nvSpPr>
          <p:cNvPr id="10245" name="Text Box 4"/>
          <p:cNvSpPr txBox="1">
            <a:spLocks noChangeArrowheads="1"/>
          </p:cNvSpPr>
          <p:nvPr/>
        </p:nvSpPr>
        <p:spPr bwMode="auto">
          <a:xfrm>
            <a:off x="3795116" y="2589733"/>
            <a:ext cx="17192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a:latin typeface="Berlin Sans FB" pitchFamily="34" charset="0"/>
              </a:rPr>
              <a:t>Grammar</a:t>
            </a:r>
          </a:p>
        </p:txBody>
      </p:sp>
      <p:sp>
        <p:nvSpPr>
          <p:cNvPr id="10246" name="Text Box 5"/>
          <p:cNvSpPr txBox="1">
            <a:spLocks noChangeArrowheads="1"/>
          </p:cNvSpPr>
          <p:nvPr/>
        </p:nvSpPr>
        <p:spPr bwMode="auto">
          <a:xfrm>
            <a:off x="4893594" y="3700755"/>
            <a:ext cx="11897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a:latin typeface="Berlin Sans FB" pitchFamily="34" charset="0"/>
              </a:rPr>
              <a:t>Syntax</a:t>
            </a:r>
          </a:p>
        </p:txBody>
      </p:sp>
      <p:sp>
        <p:nvSpPr>
          <p:cNvPr id="10247" name="Text Box 6"/>
          <p:cNvSpPr txBox="1">
            <a:spLocks noChangeArrowheads="1"/>
          </p:cNvSpPr>
          <p:nvPr/>
        </p:nvSpPr>
        <p:spPr bwMode="auto">
          <a:xfrm>
            <a:off x="2987302" y="3701464"/>
            <a:ext cx="1667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a:latin typeface="Berlin Sans FB" pitchFamily="34" charset="0"/>
              </a:rPr>
              <a:t>Semantics</a:t>
            </a:r>
          </a:p>
        </p:txBody>
      </p:sp>
      <p:cxnSp>
        <p:nvCxnSpPr>
          <p:cNvPr id="10248" name="AutoShape 7"/>
          <p:cNvCxnSpPr>
            <a:cxnSpLocks noChangeShapeType="1"/>
            <a:stCxn id="10247" idx="0"/>
            <a:endCxn id="10245" idx="2"/>
          </p:cNvCxnSpPr>
          <p:nvPr/>
        </p:nvCxnSpPr>
        <p:spPr bwMode="auto">
          <a:xfrm rot="5400000" flipH="1" flipV="1">
            <a:off x="3941576" y="2988294"/>
            <a:ext cx="592619" cy="833723"/>
          </a:xfrm>
          <a:prstGeom prst="bentConnector3">
            <a:avLst>
              <a:gd name="adj1" fmla="val 50000"/>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49" name="AutoShape 8"/>
          <p:cNvCxnSpPr>
            <a:cxnSpLocks noChangeShapeType="1"/>
            <a:stCxn id="10245" idx="2"/>
            <a:endCxn id="10246" idx="0"/>
          </p:cNvCxnSpPr>
          <p:nvPr/>
        </p:nvCxnSpPr>
        <p:spPr bwMode="auto">
          <a:xfrm rot="16200000" flipH="1">
            <a:off x="4775652" y="2987939"/>
            <a:ext cx="591910" cy="833721"/>
          </a:xfrm>
          <a:prstGeom prst="bentConnector3">
            <a:avLst>
              <a:gd name="adj1" fmla="val 50000"/>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Picture 1"/>
          <p:cNvPicPr>
            <a:picLocks noChangeAspect="1"/>
          </p:cNvPicPr>
          <p:nvPr/>
        </p:nvPicPr>
        <p:blipFill>
          <a:blip r:embed="rId2"/>
          <a:stretch>
            <a:fillRect/>
          </a:stretch>
        </p:blipFill>
        <p:spPr>
          <a:xfrm>
            <a:off x="3216460" y="4495800"/>
            <a:ext cx="2876572" cy="1609510"/>
          </a:xfrm>
          <a:prstGeom prst="rect">
            <a:avLst/>
          </a:prstGeom>
        </p:spPr>
      </p:pic>
      <p:pic>
        <p:nvPicPr>
          <p:cNvPr id="7" name="Picture 6"/>
          <p:cNvPicPr>
            <a:picLocks noChangeAspect="1"/>
          </p:cNvPicPr>
          <p:nvPr/>
        </p:nvPicPr>
        <p:blipFill>
          <a:blip r:embed="rId3"/>
          <a:stretch>
            <a:fillRect/>
          </a:stretch>
        </p:blipFill>
        <p:spPr>
          <a:xfrm>
            <a:off x="345968" y="2633660"/>
            <a:ext cx="2641333" cy="3724279"/>
          </a:xfrm>
          <a:prstGeom prst="rect">
            <a:avLst/>
          </a:prstGeom>
        </p:spPr>
      </p:pic>
      <p:pic>
        <p:nvPicPr>
          <p:cNvPr id="15" name="Picture 14"/>
          <p:cNvPicPr>
            <a:picLocks noChangeAspect="1"/>
          </p:cNvPicPr>
          <p:nvPr/>
        </p:nvPicPr>
        <p:blipFill rotWithShape="1">
          <a:blip r:embed="rId4"/>
          <a:srcRect r="3600"/>
          <a:stretch/>
        </p:blipFill>
        <p:spPr>
          <a:xfrm>
            <a:off x="6264469" y="3108844"/>
            <a:ext cx="2514600" cy="3229655"/>
          </a:xfrm>
          <a:prstGeom prst="rect">
            <a:avLst/>
          </a:prstGeom>
        </p:spPr>
      </p:pic>
    </p:spTree>
    <p:extLst>
      <p:ext uri="{BB962C8B-B14F-4D97-AF65-F5344CB8AC3E}">
        <p14:creationId xmlns:p14="http://schemas.microsoft.com/office/powerpoint/2010/main" val="129264283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70000" lnSpcReduction="20000"/>
          </a:bodyPr>
          <a:lstStyle/>
          <a:p>
            <a:r>
              <a:rPr lang="en-US" dirty="0" smtClean="0">
                <a:hlinkClick r:id="rId2"/>
              </a:rPr>
              <a:t>Grammar in spoken language vs ASL</a:t>
            </a:r>
            <a:endParaRPr lang="en-US" dirty="0" smtClean="0"/>
          </a:p>
          <a:p>
            <a:endParaRPr lang="en-US" dirty="0"/>
          </a:p>
          <a:p>
            <a:r>
              <a:rPr lang="en-US" dirty="0" smtClean="0">
                <a:hlinkClick r:id="rId3"/>
              </a:rPr>
              <a:t>Language development for deaf children</a:t>
            </a:r>
            <a:endParaRPr lang="en-US" dirty="0" smtClean="0"/>
          </a:p>
          <a:p>
            <a:endParaRPr lang="en-US" dirty="0"/>
          </a:p>
          <a:p>
            <a:r>
              <a:rPr lang="en-US" dirty="0" smtClean="0"/>
              <a:t>“…children </a:t>
            </a:r>
            <a:r>
              <a:rPr lang="en-US" dirty="0"/>
              <a:t>with strong language skills consistently outperform their peers on tests of intelligence and other measures of success. All this is true regardless of which language a child learns first, it can be English or another spoken language, or it can be sign language, and the research tells us the results will be the same. The earlier a child learns his first language, the greater his success will be in acquiring language skills and meeting other important developmental goals. Sign language provides the earliest possible mode through which children can learn expressive language skills. Use of sign language with young children, of any hearing status, is known to promote early communication. The reason for this is that children begin to learn language long before they are physically capable of reproducing speech</a:t>
            </a:r>
            <a:r>
              <a:rPr lang="en-US" dirty="0" smtClean="0"/>
              <a:t>.”</a:t>
            </a:r>
          </a:p>
          <a:p>
            <a:endParaRPr lang="en-US" dirty="0"/>
          </a:p>
          <a:p>
            <a:r>
              <a:rPr lang="en-US" dirty="0" smtClean="0">
                <a:hlinkClick r:id="rId4"/>
              </a:rPr>
              <a:t>Hearing Child / Deaf Parents</a:t>
            </a:r>
            <a:r>
              <a:rPr lang="en-US" dirty="0"/>
              <a:t> </a:t>
            </a:r>
            <a:r>
              <a:rPr lang="en-US" dirty="0" smtClean="0"/>
              <a:t>– “no problem!”</a:t>
            </a:r>
            <a:endParaRPr lang="en-US" dirty="0"/>
          </a:p>
        </p:txBody>
      </p:sp>
    </p:spTree>
    <p:extLst>
      <p:ext uri="{BB962C8B-B14F-4D97-AF65-F5344CB8AC3E}">
        <p14:creationId xmlns:p14="http://schemas.microsoft.com/office/powerpoint/2010/main" val="3836164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Semantics</a:t>
            </a:r>
            <a:endParaRPr lang="en-US" dirty="0"/>
          </a:p>
        </p:txBody>
      </p:sp>
      <p:sp>
        <p:nvSpPr>
          <p:cNvPr id="3" name="Content Placeholder 2"/>
          <p:cNvSpPr>
            <a:spLocks noGrp="1"/>
          </p:cNvSpPr>
          <p:nvPr>
            <p:ph idx="1"/>
          </p:nvPr>
        </p:nvSpPr>
        <p:spPr/>
        <p:txBody>
          <a:bodyPr/>
          <a:lstStyle/>
          <a:p>
            <a:r>
              <a:rPr lang="en-US" dirty="0" smtClean="0"/>
              <a:t>Let’s eat, Grandma!</a:t>
            </a:r>
          </a:p>
          <a:p>
            <a:endParaRPr lang="en-US" dirty="0"/>
          </a:p>
          <a:p>
            <a:r>
              <a:rPr lang="en-US" dirty="0" smtClean="0"/>
              <a:t>Let’s eat Grandma!</a:t>
            </a:r>
            <a:endParaRPr lang="en-US" dirty="0"/>
          </a:p>
        </p:txBody>
      </p:sp>
    </p:spTree>
    <p:extLst>
      <p:ext uri="{BB962C8B-B14F-4D97-AF65-F5344CB8AC3E}">
        <p14:creationId xmlns:p14="http://schemas.microsoft.com/office/powerpoint/2010/main" val="12496111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Syntax</a:t>
            </a:r>
            <a:endParaRPr lang="en-US" dirty="0"/>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8527"/>
            <a:ext cx="7413938" cy="5263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59391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671513" y="290513"/>
            <a:ext cx="7772400" cy="1143000"/>
          </a:xfrm>
        </p:spPr>
        <p:txBody>
          <a:bodyPr/>
          <a:lstStyle/>
          <a:p>
            <a:pPr eaLnBrk="1" hangingPunct="1"/>
            <a:r>
              <a:rPr lang="en-US" sz="4000" dirty="0">
                <a:latin typeface="Berlin Sans FB" pitchFamily="34" charset="0"/>
              </a:rPr>
              <a:t>Grammar</a:t>
            </a:r>
          </a:p>
        </p:txBody>
      </p:sp>
      <p:sp>
        <p:nvSpPr>
          <p:cNvPr id="11268" name="Rectangle 3"/>
          <p:cNvSpPr>
            <a:spLocks noGrp="1" noChangeArrowheads="1"/>
          </p:cNvSpPr>
          <p:nvPr>
            <p:ph idx="1"/>
          </p:nvPr>
        </p:nvSpPr>
        <p:spPr>
          <a:xfrm>
            <a:off x="381000" y="1461520"/>
            <a:ext cx="8534400" cy="1967480"/>
          </a:xfrm>
        </p:spPr>
        <p:txBody>
          <a:bodyPr>
            <a:normAutofit/>
          </a:bodyPr>
          <a:lstStyle/>
          <a:p>
            <a:pPr marL="0" lvl="0" indent="0" algn="ctr" fontAlgn="base">
              <a:spcBef>
                <a:spcPct val="0"/>
              </a:spcBef>
              <a:spcAft>
                <a:spcPct val="0"/>
              </a:spcAft>
              <a:buClrTx/>
              <a:buSzTx/>
              <a:buNone/>
            </a:pPr>
            <a:r>
              <a:rPr lang="en-US" altLang="en-US" sz="2800" dirty="0">
                <a:solidFill>
                  <a:srgbClr val="FFFF00"/>
                </a:solidFill>
                <a:latin typeface="Berlin Sans FB" pitchFamily="34" charset="0"/>
              </a:rPr>
              <a:t>Semantics</a:t>
            </a:r>
            <a:r>
              <a:rPr lang="en-US" altLang="en-US" sz="2800" dirty="0">
                <a:latin typeface="Berlin Sans FB" pitchFamily="34" charset="0"/>
              </a:rPr>
              <a:t>: Set of rules by which we derive meaning from morphemes, words, and sentences. For example: </a:t>
            </a:r>
            <a:r>
              <a:rPr lang="en-US" altLang="en-US" dirty="0">
                <a:solidFill>
                  <a:prstClr val="white"/>
                </a:solidFill>
              </a:rPr>
              <a:t>Semantic rule tells us that adding </a:t>
            </a:r>
            <a:r>
              <a:rPr lang="en-US" altLang="en-US" i="1" dirty="0">
                <a:solidFill>
                  <a:prstClr val="white"/>
                </a:solidFill>
              </a:rPr>
              <a:t>–</a:t>
            </a:r>
            <a:r>
              <a:rPr lang="en-US" altLang="en-US" i="1" dirty="0" err="1">
                <a:solidFill>
                  <a:prstClr val="white"/>
                </a:solidFill>
              </a:rPr>
              <a:t>ed</a:t>
            </a:r>
            <a:r>
              <a:rPr lang="en-US" altLang="en-US" dirty="0">
                <a:solidFill>
                  <a:prstClr val="white"/>
                </a:solidFill>
              </a:rPr>
              <a:t> to the word </a:t>
            </a:r>
            <a:r>
              <a:rPr lang="en-US" altLang="en-US" i="1" dirty="0">
                <a:solidFill>
                  <a:prstClr val="white"/>
                </a:solidFill>
              </a:rPr>
              <a:t>laugh</a:t>
            </a:r>
            <a:r>
              <a:rPr lang="en-US" altLang="en-US" dirty="0">
                <a:solidFill>
                  <a:prstClr val="white"/>
                </a:solidFill>
              </a:rPr>
              <a:t> means that it happened in the past.</a:t>
            </a:r>
          </a:p>
          <a:p>
            <a:pPr marL="0" indent="0" algn="ctr" eaLnBrk="1" hangingPunct="1">
              <a:lnSpc>
                <a:spcPct val="90000"/>
              </a:lnSpc>
              <a:spcBef>
                <a:spcPct val="0"/>
              </a:spcBef>
              <a:buFontTx/>
              <a:buNone/>
            </a:pPr>
            <a:endParaRPr lang="en-US" altLang="en-US" sz="2800" dirty="0">
              <a:latin typeface="Berlin Sans FB" pitchFamily="34" charset="0"/>
            </a:endParaRPr>
          </a:p>
        </p:txBody>
      </p:sp>
      <p:sp>
        <p:nvSpPr>
          <p:cNvPr id="11269" name="Rectangle 4"/>
          <p:cNvSpPr>
            <a:spLocks noChangeArrowheads="1"/>
          </p:cNvSpPr>
          <p:nvPr/>
        </p:nvSpPr>
        <p:spPr bwMode="auto">
          <a:xfrm>
            <a:off x="671513" y="34290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ltLang="en-US" sz="2800" dirty="0">
              <a:latin typeface="Berlin Sans FB" pitchFamily="34" charset="0"/>
            </a:endParaRPr>
          </a:p>
        </p:txBody>
      </p:sp>
      <p:sp>
        <p:nvSpPr>
          <p:cNvPr id="2" name="Rectangle 1"/>
          <p:cNvSpPr/>
          <p:nvPr/>
        </p:nvSpPr>
        <p:spPr>
          <a:xfrm>
            <a:off x="381000" y="3429000"/>
            <a:ext cx="5410200" cy="3108543"/>
          </a:xfrm>
          <a:prstGeom prst="rect">
            <a:avLst/>
          </a:prstGeom>
        </p:spPr>
        <p:txBody>
          <a:bodyPr wrap="square">
            <a:spAutoFit/>
          </a:bodyPr>
          <a:lstStyle/>
          <a:p>
            <a:pPr lvl="0" algn="ctr"/>
            <a:r>
              <a:rPr lang="en-US" altLang="en-US" sz="2800" dirty="0">
                <a:solidFill>
                  <a:srgbClr val="FFFF00"/>
                </a:solidFill>
                <a:latin typeface="Berlin Sans FB" pitchFamily="34" charset="0"/>
              </a:rPr>
              <a:t>Syntax: </a:t>
            </a:r>
            <a:r>
              <a:rPr lang="en-US" altLang="en-US" sz="2800" dirty="0">
                <a:solidFill>
                  <a:prstClr val="white"/>
                </a:solidFill>
                <a:latin typeface="Berlin Sans FB" pitchFamily="34" charset="0"/>
              </a:rPr>
              <a:t>The rules for combining words into grammatically sensible sentences.   For example: In English syntactical rule is that adjectives come before nouns; </a:t>
            </a:r>
            <a:r>
              <a:rPr lang="en-US" altLang="en-US" sz="2800" i="1" dirty="0">
                <a:solidFill>
                  <a:prstClr val="white"/>
                </a:solidFill>
                <a:latin typeface="Berlin Sans FB" pitchFamily="34" charset="0"/>
              </a:rPr>
              <a:t>white house</a:t>
            </a:r>
            <a:r>
              <a:rPr lang="en-US" altLang="en-US" sz="2800" dirty="0">
                <a:solidFill>
                  <a:prstClr val="white"/>
                </a:solidFill>
                <a:latin typeface="Berlin Sans FB" pitchFamily="34" charset="0"/>
              </a:rPr>
              <a:t>. In Spanish it is reversed; </a:t>
            </a:r>
            <a:r>
              <a:rPr lang="en-US" altLang="en-US" sz="2800" i="1" dirty="0">
                <a:solidFill>
                  <a:prstClr val="white"/>
                </a:solidFill>
                <a:latin typeface="Berlin Sans FB" pitchFamily="34" charset="0"/>
              </a:rPr>
              <a:t>casa </a:t>
            </a:r>
            <a:r>
              <a:rPr lang="en-US" altLang="en-US" sz="2800" i="1" dirty="0" err="1">
                <a:solidFill>
                  <a:prstClr val="white"/>
                </a:solidFill>
                <a:latin typeface="Berlin Sans FB" pitchFamily="34" charset="0"/>
              </a:rPr>
              <a:t>blanca</a:t>
            </a:r>
            <a:r>
              <a:rPr lang="en-US" altLang="en-US" sz="2800" dirty="0">
                <a:solidFill>
                  <a:prstClr val="white"/>
                </a:solidFill>
                <a:latin typeface="Berlin Sans FB" pitchFamily="34" charset="0"/>
              </a:rPr>
              <a:t>.</a:t>
            </a:r>
          </a:p>
          <a:p>
            <a:pPr lvl="0" algn="ctr" fontAlgn="auto">
              <a:spcAft>
                <a:spcPts val="0"/>
              </a:spcAft>
              <a:buClr>
                <a:prstClr val="white">
                  <a:shade val="95000"/>
                </a:prstClr>
              </a:buClr>
              <a:buSzPct val="65000"/>
            </a:pPr>
            <a:r>
              <a:rPr lang="en-US" altLang="en-US" sz="2800" dirty="0">
                <a:solidFill>
                  <a:prstClr val="white"/>
                </a:solidFill>
                <a:latin typeface="Berlin Sans FB" pitchFamily="34" charset="0"/>
              </a:rPr>
              <a:t> </a:t>
            </a:r>
            <a:endParaRPr lang="en-US" sz="2800" dirty="0">
              <a:solidFill>
                <a:prstClr val="white"/>
              </a:solidFill>
              <a:latin typeface="Berlin Sans FB" pitchFamily="34" charset="0"/>
            </a:endParaRPr>
          </a:p>
        </p:txBody>
      </p:sp>
      <p:pic>
        <p:nvPicPr>
          <p:cNvPr id="3" name="Picture 2"/>
          <p:cNvPicPr>
            <a:picLocks noChangeAspect="1"/>
          </p:cNvPicPr>
          <p:nvPr/>
        </p:nvPicPr>
        <p:blipFill rotWithShape="1">
          <a:blip r:embed="rId3"/>
          <a:srcRect l="10173" r="8008"/>
          <a:stretch/>
        </p:blipFill>
        <p:spPr>
          <a:xfrm>
            <a:off x="5859058" y="3924300"/>
            <a:ext cx="3056342" cy="2272280"/>
          </a:xfrm>
          <a:prstGeom prst="rect">
            <a:avLst/>
          </a:prstGeom>
        </p:spPr>
      </p:pic>
    </p:spTree>
    <p:extLst>
      <p:ext uri="{BB962C8B-B14F-4D97-AF65-F5344CB8AC3E}">
        <p14:creationId xmlns:p14="http://schemas.microsoft.com/office/powerpoint/2010/main" val="34007199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71800" y="1981200"/>
            <a:ext cx="2609149" cy="3659586"/>
          </a:xfrm>
          <a:prstGeom prst="rect">
            <a:avLst/>
          </a:prstGeom>
        </p:spPr>
      </p:pic>
    </p:spTree>
    <p:extLst>
      <p:ext uri="{BB962C8B-B14F-4D97-AF65-F5344CB8AC3E}">
        <p14:creationId xmlns:p14="http://schemas.microsoft.com/office/powerpoint/2010/main" val="73131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do we learn?</a:t>
            </a:r>
            <a:endParaRPr lang="en-US" dirty="0"/>
          </a:p>
        </p:txBody>
      </p:sp>
      <p:sp>
        <p:nvSpPr>
          <p:cNvPr id="3" name="Content Placeholder 2"/>
          <p:cNvSpPr>
            <a:spLocks noGrp="1"/>
          </p:cNvSpPr>
          <p:nvPr>
            <p:ph idx="1"/>
          </p:nvPr>
        </p:nvSpPr>
        <p:spPr/>
        <p:txBody>
          <a:bodyPr/>
          <a:lstStyle/>
          <a:p>
            <a:r>
              <a:rPr lang="en-US" dirty="0" smtClean="0"/>
              <a:t>4 months – comprehend speech (receptive)</a:t>
            </a:r>
          </a:p>
          <a:p>
            <a:r>
              <a:rPr lang="en-US" dirty="0" smtClean="0"/>
              <a:t>6 months Babbling (productive)</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8127" y="3429000"/>
            <a:ext cx="4791075"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58882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 months</a:t>
            </a:r>
            <a:endParaRPr lang="en-US" dirty="0"/>
          </a:p>
        </p:txBody>
      </p:sp>
      <p:sp>
        <p:nvSpPr>
          <p:cNvPr id="3" name="Content Placeholder 2"/>
          <p:cNvSpPr>
            <a:spLocks noGrp="1"/>
          </p:cNvSpPr>
          <p:nvPr>
            <p:ph idx="1"/>
          </p:nvPr>
        </p:nvSpPr>
        <p:spPr>
          <a:xfrm>
            <a:off x="152400" y="1295400"/>
            <a:ext cx="8991600" cy="4525963"/>
          </a:xfrm>
        </p:spPr>
        <p:txBody>
          <a:bodyPr/>
          <a:lstStyle/>
          <a:p>
            <a:r>
              <a:rPr lang="en-US" dirty="0" smtClean="0"/>
              <a:t>Segments sounds into separate words (receptive)</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514600"/>
            <a:ext cx="3810000"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90885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months</a:t>
            </a:r>
            <a:endParaRPr lang="en-US" dirty="0"/>
          </a:p>
        </p:txBody>
      </p:sp>
      <p:sp>
        <p:nvSpPr>
          <p:cNvPr id="3" name="Content Placeholder 2"/>
          <p:cNvSpPr>
            <a:spLocks noGrp="1"/>
          </p:cNvSpPr>
          <p:nvPr>
            <p:ph idx="1"/>
          </p:nvPr>
        </p:nvSpPr>
        <p:spPr>
          <a:xfrm>
            <a:off x="457200" y="1600200"/>
            <a:ext cx="4953000" cy="4525963"/>
          </a:xfrm>
        </p:spPr>
        <p:txBody>
          <a:bodyPr/>
          <a:lstStyle/>
          <a:p>
            <a:r>
              <a:rPr lang="en-US" dirty="0" smtClean="0"/>
              <a:t>Sounds of the language of the household appear (productive)</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066800"/>
            <a:ext cx="3189768"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24765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altLang="en-US" sz="4400" dirty="0">
                <a:solidFill>
                  <a:srgbClr val="92D050"/>
                </a:solidFill>
                <a:effectLst>
                  <a:outerShdw blurRad="38100" dist="38100" dir="2700000" algn="tl">
                    <a:srgbClr val="000000">
                      <a:alpha val="43137"/>
                    </a:srgbClr>
                  </a:outerShdw>
                </a:effectLst>
                <a:latin typeface="Berlin Sans FB" panose="020E0602020502020306" pitchFamily="34" charset="0"/>
              </a:rPr>
              <a:t>Language</a:t>
            </a:r>
            <a:endParaRPr lang="en-US" altLang="en-US" sz="3600" dirty="0">
              <a:solidFill>
                <a:srgbClr val="92D050"/>
              </a:solidFill>
              <a:effectLst>
                <a:outerShdw blurRad="38100" dist="38100" dir="2700000" algn="tl">
                  <a:srgbClr val="000000">
                    <a:alpha val="43137"/>
                  </a:srgbClr>
                </a:outerShdw>
              </a:effectLst>
              <a:latin typeface="Berlin Sans FB" panose="020E0602020502020306" pitchFamily="34" charset="0"/>
            </a:endParaRPr>
          </a:p>
        </p:txBody>
      </p:sp>
      <p:sp>
        <p:nvSpPr>
          <p:cNvPr id="39939" name="Rectangle 3"/>
          <p:cNvSpPr>
            <a:spLocks noChangeArrowheads="1"/>
          </p:cNvSpPr>
          <p:nvPr/>
        </p:nvSpPr>
        <p:spPr bwMode="auto">
          <a:xfrm>
            <a:off x="312057" y="1262857"/>
            <a:ext cx="8839200" cy="838200"/>
          </a:xfrm>
          <a:prstGeom prst="rect">
            <a:avLst/>
          </a:prstGeom>
          <a:noFill/>
          <a:ln>
            <a:noFill/>
          </a:ln>
          <a:extLst/>
        </p:spPr>
        <p:txBody>
          <a:bodyPr/>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indent="0" algn="ctr" eaLnBrk="0" hangingPunct="0">
              <a:spcBef>
                <a:spcPct val="20000"/>
              </a:spcBef>
              <a:buClr>
                <a:srgbClr val="FFCC00"/>
              </a:buClr>
              <a:defRPr/>
            </a:pPr>
            <a:r>
              <a:rPr kumimoji="1" lang="en-US" altLang="en-US" sz="2800" dirty="0">
                <a:latin typeface="Berlin Sans FB" panose="020E0602020502020306" pitchFamily="34" charset="0"/>
              </a:rPr>
              <a:t>We are all born to recognize speech sounds from all the world’s languages</a:t>
            </a:r>
            <a:endParaRPr kumimoji="1" lang="en-US" altLang="en-US" sz="4000" dirty="0">
              <a:latin typeface="Berlin Sans FB" panose="020E0602020502020306" pitchFamily="34" charset="0"/>
            </a:endParaRPr>
          </a:p>
        </p:txBody>
      </p:sp>
      <p:grpSp>
        <p:nvGrpSpPr>
          <p:cNvPr id="103428" name="Group 4"/>
          <p:cNvGrpSpPr>
            <a:grpSpLocks/>
          </p:cNvGrpSpPr>
          <p:nvPr/>
        </p:nvGrpSpPr>
        <p:grpSpPr bwMode="auto">
          <a:xfrm>
            <a:off x="457200" y="2476500"/>
            <a:ext cx="8237538" cy="4375150"/>
            <a:chOff x="343" y="1392"/>
            <a:chExt cx="5189" cy="2756"/>
          </a:xfrm>
        </p:grpSpPr>
        <p:sp>
          <p:nvSpPr>
            <p:cNvPr id="39941" name="Rectangle 5"/>
            <p:cNvSpPr>
              <a:spLocks noChangeArrowheads="1"/>
            </p:cNvSpPr>
            <p:nvPr/>
          </p:nvSpPr>
          <p:spPr bwMode="auto">
            <a:xfrm>
              <a:off x="1740" y="1392"/>
              <a:ext cx="3792" cy="2112"/>
            </a:xfrm>
            <a:prstGeom prst="rect">
              <a:avLst/>
            </a:prstGeom>
            <a:solidFill>
              <a:schemeClr val="tx1">
                <a:lumMod val="75000"/>
              </a:schemeClr>
            </a:solidFill>
            <a:ln w="9525">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defRPr/>
              </a:pPr>
              <a:endParaRPr lang="en-US" altLang="en-US">
                <a:solidFill>
                  <a:srgbClr val="000000"/>
                </a:solidFill>
                <a:cs typeface="+mn-cs"/>
              </a:endParaRPr>
            </a:p>
          </p:txBody>
        </p:sp>
        <p:grpSp>
          <p:nvGrpSpPr>
            <p:cNvPr id="103430" name="Group 6"/>
            <p:cNvGrpSpPr>
              <a:grpSpLocks/>
            </p:cNvGrpSpPr>
            <p:nvPr/>
          </p:nvGrpSpPr>
          <p:grpSpPr bwMode="auto">
            <a:xfrm>
              <a:off x="343" y="1459"/>
              <a:ext cx="5189" cy="2689"/>
              <a:chOff x="343" y="1459"/>
              <a:chExt cx="5189" cy="2689"/>
            </a:xfrm>
          </p:grpSpPr>
          <p:sp>
            <p:nvSpPr>
              <p:cNvPr id="39943" name="Line 7"/>
              <p:cNvSpPr>
                <a:spLocks noChangeShapeType="1"/>
              </p:cNvSpPr>
              <p:nvPr/>
            </p:nvSpPr>
            <p:spPr bwMode="auto">
              <a:xfrm>
                <a:off x="1740" y="3312"/>
                <a:ext cx="3792" cy="0"/>
              </a:xfrm>
              <a:prstGeom prst="line">
                <a:avLst/>
              </a:prstGeom>
              <a:noFill/>
              <a:ln w="9525">
                <a:solidFill>
                  <a:schemeClr val="tx1"/>
                </a:solidFill>
                <a:round/>
                <a:headEnd/>
                <a:tailEnd/>
              </a:ln>
              <a:extLst/>
            </p:spPr>
            <p:txBody>
              <a:bodyPr wrap="none" anchor="ctr"/>
              <a:lstStyle/>
              <a:p>
                <a:pPr eaLnBrk="0" hangingPunct="0">
                  <a:defRPr/>
                </a:pPr>
                <a:endParaRPr lang="en-US" sz="2400">
                  <a:solidFill>
                    <a:srgbClr val="000000"/>
                  </a:solidFill>
                  <a:latin typeface="Times New Roman" pitchFamily="18" charset="0"/>
                  <a:cs typeface="+mn-cs"/>
                </a:endParaRPr>
              </a:p>
            </p:txBody>
          </p:sp>
          <p:sp>
            <p:nvSpPr>
              <p:cNvPr id="39944" name="Line 8"/>
              <p:cNvSpPr>
                <a:spLocks noChangeShapeType="1"/>
              </p:cNvSpPr>
              <p:nvPr/>
            </p:nvSpPr>
            <p:spPr bwMode="auto">
              <a:xfrm>
                <a:off x="1740" y="3120"/>
                <a:ext cx="3792" cy="0"/>
              </a:xfrm>
              <a:prstGeom prst="line">
                <a:avLst/>
              </a:prstGeom>
              <a:noFill/>
              <a:ln w="9525">
                <a:solidFill>
                  <a:schemeClr val="tx1"/>
                </a:solidFill>
                <a:round/>
                <a:headEnd/>
                <a:tailEnd/>
              </a:ln>
              <a:extLst/>
            </p:spPr>
            <p:txBody>
              <a:bodyPr wrap="none" anchor="ctr"/>
              <a:lstStyle/>
              <a:p>
                <a:pPr eaLnBrk="0" hangingPunct="0">
                  <a:defRPr/>
                </a:pPr>
                <a:endParaRPr lang="en-US" sz="2400">
                  <a:solidFill>
                    <a:srgbClr val="000000"/>
                  </a:solidFill>
                  <a:latin typeface="Times New Roman" pitchFamily="18" charset="0"/>
                  <a:cs typeface="+mn-cs"/>
                </a:endParaRPr>
              </a:p>
            </p:txBody>
          </p:sp>
          <p:sp>
            <p:nvSpPr>
              <p:cNvPr id="39945" name="Line 9"/>
              <p:cNvSpPr>
                <a:spLocks noChangeShapeType="1"/>
              </p:cNvSpPr>
              <p:nvPr/>
            </p:nvSpPr>
            <p:spPr bwMode="auto">
              <a:xfrm>
                <a:off x="1740" y="2928"/>
                <a:ext cx="3792" cy="0"/>
              </a:xfrm>
              <a:prstGeom prst="line">
                <a:avLst/>
              </a:prstGeom>
              <a:noFill/>
              <a:ln w="9525">
                <a:solidFill>
                  <a:schemeClr val="tx1"/>
                </a:solidFill>
                <a:round/>
                <a:headEnd/>
                <a:tailEnd/>
              </a:ln>
              <a:extLst/>
            </p:spPr>
            <p:txBody>
              <a:bodyPr wrap="none" anchor="ctr"/>
              <a:lstStyle/>
              <a:p>
                <a:pPr eaLnBrk="0" hangingPunct="0">
                  <a:defRPr/>
                </a:pPr>
                <a:endParaRPr lang="en-US" sz="2400">
                  <a:solidFill>
                    <a:srgbClr val="000000"/>
                  </a:solidFill>
                  <a:latin typeface="Times New Roman" pitchFamily="18" charset="0"/>
                  <a:cs typeface="+mn-cs"/>
                </a:endParaRPr>
              </a:p>
            </p:txBody>
          </p:sp>
          <p:sp>
            <p:nvSpPr>
              <p:cNvPr id="39946" name="Line 10"/>
              <p:cNvSpPr>
                <a:spLocks noChangeShapeType="1"/>
              </p:cNvSpPr>
              <p:nvPr/>
            </p:nvSpPr>
            <p:spPr bwMode="auto">
              <a:xfrm>
                <a:off x="1740" y="2736"/>
                <a:ext cx="3792" cy="0"/>
              </a:xfrm>
              <a:prstGeom prst="line">
                <a:avLst/>
              </a:prstGeom>
              <a:noFill/>
              <a:ln w="9525">
                <a:solidFill>
                  <a:schemeClr val="tx1"/>
                </a:solidFill>
                <a:round/>
                <a:headEnd/>
                <a:tailEnd/>
              </a:ln>
              <a:extLst/>
            </p:spPr>
            <p:txBody>
              <a:bodyPr wrap="none" anchor="ctr"/>
              <a:lstStyle/>
              <a:p>
                <a:pPr eaLnBrk="0" hangingPunct="0">
                  <a:defRPr/>
                </a:pPr>
                <a:endParaRPr lang="en-US" sz="2400">
                  <a:solidFill>
                    <a:srgbClr val="000000"/>
                  </a:solidFill>
                  <a:latin typeface="Times New Roman" pitchFamily="18" charset="0"/>
                  <a:cs typeface="+mn-cs"/>
                </a:endParaRPr>
              </a:p>
            </p:txBody>
          </p:sp>
          <p:sp>
            <p:nvSpPr>
              <p:cNvPr id="39947" name="Line 11"/>
              <p:cNvSpPr>
                <a:spLocks noChangeShapeType="1"/>
              </p:cNvSpPr>
              <p:nvPr/>
            </p:nvSpPr>
            <p:spPr bwMode="auto">
              <a:xfrm>
                <a:off x="1740" y="2544"/>
                <a:ext cx="3792" cy="0"/>
              </a:xfrm>
              <a:prstGeom prst="line">
                <a:avLst/>
              </a:prstGeom>
              <a:noFill/>
              <a:ln w="9525">
                <a:solidFill>
                  <a:schemeClr val="tx1"/>
                </a:solidFill>
                <a:round/>
                <a:headEnd/>
                <a:tailEnd/>
              </a:ln>
              <a:extLst/>
            </p:spPr>
            <p:txBody>
              <a:bodyPr wrap="none" anchor="ctr"/>
              <a:lstStyle/>
              <a:p>
                <a:pPr eaLnBrk="0" hangingPunct="0">
                  <a:defRPr/>
                </a:pPr>
                <a:endParaRPr lang="en-US" sz="2400">
                  <a:solidFill>
                    <a:srgbClr val="000000"/>
                  </a:solidFill>
                  <a:latin typeface="Times New Roman" pitchFamily="18" charset="0"/>
                  <a:cs typeface="+mn-cs"/>
                </a:endParaRPr>
              </a:p>
            </p:txBody>
          </p:sp>
          <p:sp>
            <p:nvSpPr>
              <p:cNvPr id="39948" name="Line 12"/>
              <p:cNvSpPr>
                <a:spLocks noChangeShapeType="1"/>
              </p:cNvSpPr>
              <p:nvPr/>
            </p:nvSpPr>
            <p:spPr bwMode="auto">
              <a:xfrm>
                <a:off x="1740" y="2352"/>
                <a:ext cx="3792" cy="0"/>
              </a:xfrm>
              <a:prstGeom prst="line">
                <a:avLst/>
              </a:prstGeom>
              <a:noFill/>
              <a:ln w="9525">
                <a:solidFill>
                  <a:schemeClr val="tx1"/>
                </a:solidFill>
                <a:round/>
                <a:headEnd/>
                <a:tailEnd/>
              </a:ln>
              <a:extLst/>
            </p:spPr>
            <p:txBody>
              <a:bodyPr wrap="none" anchor="ctr"/>
              <a:lstStyle/>
              <a:p>
                <a:pPr eaLnBrk="0" hangingPunct="0">
                  <a:defRPr/>
                </a:pPr>
                <a:endParaRPr lang="en-US" sz="2400">
                  <a:solidFill>
                    <a:srgbClr val="000000"/>
                  </a:solidFill>
                  <a:latin typeface="Times New Roman" pitchFamily="18" charset="0"/>
                  <a:cs typeface="+mn-cs"/>
                </a:endParaRPr>
              </a:p>
            </p:txBody>
          </p:sp>
          <p:sp>
            <p:nvSpPr>
              <p:cNvPr id="39949" name="Line 13"/>
              <p:cNvSpPr>
                <a:spLocks noChangeShapeType="1"/>
              </p:cNvSpPr>
              <p:nvPr/>
            </p:nvSpPr>
            <p:spPr bwMode="auto">
              <a:xfrm>
                <a:off x="1740" y="2160"/>
                <a:ext cx="3792" cy="0"/>
              </a:xfrm>
              <a:prstGeom prst="line">
                <a:avLst/>
              </a:prstGeom>
              <a:noFill/>
              <a:ln w="9525">
                <a:solidFill>
                  <a:schemeClr val="tx1"/>
                </a:solidFill>
                <a:round/>
                <a:headEnd/>
                <a:tailEnd/>
              </a:ln>
              <a:extLst/>
            </p:spPr>
            <p:txBody>
              <a:bodyPr wrap="none" anchor="ctr"/>
              <a:lstStyle/>
              <a:p>
                <a:pPr eaLnBrk="0" hangingPunct="0">
                  <a:defRPr/>
                </a:pPr>
                <a:endParaRPr lang="en-US" sz="2400">
                  <a:solidFill>
                    <a:srgbClr val="000000"/>
                  </a:solidFill>
                  <a:latin typeface="Times New Roman" pitchFamily="18" charset="0"/>
                  <a:cs typeface="+mn-cs"/>
                </a:endParaRPr>
              </a:p>
            </p:txBody>
          </p:sp>
          <p:sp>
            <p:nvSpPr>
              <p:cNvPr id="39950" name="Line 14"/>
              <p:cNvSpPr>
                <a:spLocks noChangeShapeType="1"/>
              </p:cNvSpPr>
              <p:nvPr/>
            </p:nvSpPr>
            <p:spPr bwMode="auto">
              <a:xfrm>
                <a:off x="1740" y="1968"/>
                <a:ext cx="3792" cy="0"/>
              </a:xfrm>
              <a:prstGeom prst="line">
                <a:avLst/>
              </a:prstGeom>
              <a:noFill/>
              <a:ln w="9525">
                <a:solidFill>
                  <a:schemeClr val="tx1"/>
                </a:solidFill>
                <a:round/>
                <a:headEnd/>
                <a:tailEnd/>
              </a:ln>
              <a:extLst/>
            </p:spPr>
            <p:txBody>
              <a:bodyPr wrap="none" anchor="ctr"/>
              <a:lstStyle/>
              <a:p>
                <a:pPr eaLnBrk="0" hangingPunct="0">
                  <a:defRPr/>
                </a:pPr>
                <a:endParaRPr lang="en-US" sz="2400">
                  <a:solidFill>
                    <a:srgbClr val="000000"/>
                  </a:solidFill>
                  <a:latin typeface="Times New Roman" pitchFamily="18" charset="0"/>
                  <a:cs typeface="+mn-cs"/>
                </a:endParaRPr>
              </a:p>
            </p:txBody>
          </p:sp>
          <p:sp>
            <p:nvSpPr>
              <p:cNvPr id="39951" name="Line 15"/>
              <p:cNvSpPr>
                <a:spLocks noChangeShapeType="1"/>
              </p:cNvSpPr>
              <p:nvPr/>
            </p:nvSpPr>
            <p:spPr bwMode="auto">
              <a:xfrm>
                <a:off x="1740" y="1776"/>
                <a:ext cx="3792" cy="0"/>
              </a:xfrm>
              <a:prstGeom prst="line">
                <a:avLst/>
              </a:prstGeom>
              <a:noFill/>
              <a:ln w="9525">
                <a:solidFill>
                  <a:schemeClr val="tx1"/>
                </a:solidFill>
                <a:round/>
                <a:headEnd/>
                <a:tailEnd/>
              </a:ln>
              <a:extLst/>
            </p:spPr>
            <p:txBody>
              <a:bodyPr wrap="none" anchor="ctr"/>
              <a:lstStyle/>
              <a:p>
                <a:pPr eaLnBrk="0" hangingPunct="0">
                  <a:defRPr/>
                </a:pPr>
                <a:endParaRPr lang="en-US" sz="2400">
                  <a:solidFill>
                    <a:srgbClr val="000000"/>
                  </a:solidFill>
                  <a:latin typeface="Times New Roman" pitchFamily="18" charset="0"/>
                  <a:cs typeface="+mn-cs"/>
                </a:endParaRPr>
              </a:p>
            </p:txBody>
          </p:sp>
          <p:sp>
            <p:nvSpPr>
              <p:cNvPr id="39952" name="Line 16"/>
              <p:cNvSpPr>
                <a:spLocks noChangeShapeType="1"/>
              </p:cNvSpPr>
              <p:nvPr/>
            </p:nvSpPr>
            <p:spPr bwMode="auto">
              <a:xfrm>
                <a:off x="1740" y="1584"/>
                <a:ext cx="3792" cy="0"/>
              </a:xfrm>
              <a:prstGeom prst="line">
                <a:avLst/>
              </a:prstGeom>
              <a:noFill/>
              <a:ln w="9525">
                <a:solidFill>
                  <a:schemeClr val="tx1"/>
                </a:solidFill>
                <a:round/>
                <a:headEnd/>
                <a:tailEnd/>
              </a:ln>
              <a:extLst/>
            </p:spPr>
            <p:txBody>
              <a:bodyPr wrap="none" anchor="ctr"/>
              <a:lstStyle/>
              <a:p>
                <a:pPr eaLnBrk="0" hangingPunct="0">
                  <a:defRPr/>
                </a:pPr>
                <a:endParaRPr lang="en-US" sz="2400">
                  <a:solidFill>
                    <a:srgbClr val="000000"/>
                  </a:solidFill>
                  <a:latin typeface="Times New Roman" pitchFamily="18" charset="0"/>
                  <a:cs typeface="+mn-cs"/>
                </a:endParaRPr>
              </a:p>
            </p:txBody>
          </p:sp>
          <p:sp>
            <p:nvSpPr>
              <p:cNvPr id="39953" name="Text Box 17"/>
              <p:cNvSpPr txBox="1">
                <a:spLocks noChangeArrowheads="1"/>
              </p:cNvSpPr>
              <p:nvPr/>
            </p:nvSpPr>
            <p:spPr bwMode="auto">
              <a:xfrm>
                <a:off x="1431" y="1459"/>
                <a:ext cx="329" cy="2198"/>
              </a:xfrm>
              <a:prstGeom prst="rect">
                <a:avLst/>
              </a:prstGeom>
              <a:noFill/>
              <a:ln>
                <a:noFill/>
              </a:ln>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0" hangingPunct="0">
                  <a:lnSpc>
                    <a:spcPct val="120000"/>
                  </a:lnSpc>
                  <a:defRPr/>
                </a:pPr>
                <a:r>
                  <a:rPr lang="en-US" altLang="en-US" sz="1600" b="1" dirty="0">
                    <a:latin typeface="Arial" charset="0"/>
                    <a:cs typeface="+mn-cs"/>
                  </a:rPr>
                  <a:t>100</a:t>
                </a:r>
              </a:p>
              <a:p>
                <a:pPr algn="r" eaLnBrk="0" hangingPunct="0">
                  <a:lnSpc>
                    <a:spcPct val="120000"/>
                  </a:lnSpc>
                  <a:defRPr/>
                </a:pPr>
                <a:r>
                  <a:rPr lang="en-US" altLang="en-US" sz="1600" b="1" dirty="0">
                    <a:latin typeface="Arial" charset="0"/>
                    <a:cs typeface="+mn-cs"/>
                  </a:rPr>
                  <a:t>90</a:t>
                </a:r>
              </a:p>
              <a:p>
                <a:pPr algn="r" eaLnBrk="0" hangingPunct="0">
                  <a:lnSpc>
                    <a:spcPct val="120000"/>
                  </a:lnSpc>
                  <a:defRPr/>
                </a:pPr>
                <a:r>
                  <a:rPr lang="en-US" altLang="en-US" sz="1600" b="1" dirty="0">
                    <a:latin typeface="Arial" charset="0"/>
                    <a:cs typeface="+mn-cs"/>
                  </a:rPr>
                  <a:t>80</a:t>
                </a:r>
              </a:p>
              <a:p>
                <a:pPr algn="r" eaLnBrk="0" hangingPunct="0">
                  <a:lnSpc>
                    <a:spcPct val="120000"/>
                  </a:lnSpc>
                  <a:defRPr/>
                </a:pPr>
                <a:r>
                  <a:rPr lang="en-US" altLang="en-US" sz="1600" b="1" dirty="0">
                    <a:latin typeface="Arial" charset="0"/>
                    <a:cs typeface="+mn-cs"/>
                  </a:rPr>
                  <a:t>70</a:t>
                </a:r>
              </a:p>
              <a:p>
                <a:pPr algn="r" eaLnBrk="0" hangingPunct="0">
                  <a:lnSpc>
                    <a:spcPct val="130000"/>
                  </a:lnSpc>
                  <a:defRPr/>
                </a:pPr>
                <a:r>
                  <a:rPr lang="en-US" altLang="en-US" sz="1600" b="1" dirty="0">
                    <a:latin typeface="Arial" charset="0"/>
                    <a:cs typeface="+mn-cs"/>
                  </a:rPr>
                  <a:t>60</a:t>
                </a:r>
              </a:p>
              <a:p>
                <a:pPr algn="r" eaLnBrk="0" hangingPunct="0">
                  <a:lnSpc>
                    <a:spcPct val="130000"/>
                  </a:lnSpc>
                  <a:defRPr/>
                </a:pPr>
                <a:r>
                  <a:rPr lang="en-US" altLang="en-US" sz="1600" b="1" dirty="0">
                    <a:latin typeface="Arial" charset="0"/>
                    <a:cs typeface="+mn-cs"/>
                  </a:rPr>
                  <a:t>50</a:t>
                </a:r>
              </a:p>
              <a:p>
                <a:pPr algn="r" eaLnBrk="0" hangingPunct="0">
                  <a:lnSpc>
                    <a:spcPct val="130000"/>
                  </a:lnSpc>
                  <a:defRPr/>
                </a:pPr>
                <a:r>
                  <a:rPr lang="en-US" altLang="en-US" sz="1600" b="1" dirty="0">
                    <a:latin typeface="Arial" charset="0"/>
                    <a:cs typeface="+mn-cs"/>
                  </a:rPr>
                  <a:t>40</a:t>
                </a:r>
              </a:p>
              <a:p>
                <a:pPr algn="r" eaLnBrk="0" hangingPunct="0">
                  <a:lnSpc>
                    <a:spcPct val="130000"/>
                  </a:lnSpc>
                  <a:defRPr/>
                </a:pPr>
                <a:r>
                  <a:rPr lang="en-US" altLang="en-US" sz="1600" b="1" dirty="0">
                    <a:latin typeface="Arial" charset="0"/>
                    <a:cs typeface="+mn-cs"/>
                  </a:rPr>
                  <a:t>30</a:t>
                </a:r>
              </a:p>
              <a:p>
                <a:pPr algn="r" eaLnBrk="0" hangingPunct="0">
                  <a:lnSpc>
                    <a:spcPct val="130000"/>
                  </a:lnSpc>
                  <a:defRPr/>
                </a:pPr>
                <a:r>
                  <a:rPr lang="en-US" altLang="en-US" sz="1600" b="1" dirty="0">
                    <a:latin typeface="Arial" charset="0"/>
                    <a:cs typeface="+mn-cs"/>
                  </a:rPr>
                  <a:t>20</a:t>
                </a:r>
              </a:p>
              <a:p>
                <a:pPr algn="r" eaLnBrk="0" hangingPunct="0">
                  <a:lnSpc>
                    <a:spcPct val="130000"/>
                  </a:lnSpc>
                  <a:defRPr/>
                </a:pPr>
                <a:r>
                  <a:rPr lang="en-US" altLang="en-US" sz="1600" b="1" dirty="0">
                    <a:latin typeface="Arial" charset="0"/>
                    <a:cs typeface="+mn-cs"/>
                  </a:rPr>
                  <a:t>10</a:t>
                </a:r>
              </a:p>
              <a:p>
                <a:pPr algn="r" eaLnBrk="0" hangingPunct="0">
                  <a:lnSpc>
                    <a:spcPct val="130000"/>
                  </a:lnSpc>
                  <a:defRPr/>
                </a:pPr>
                <a:r>
                  <a:rPr lang="en-US" altLang="en-US" sz="1600" b="1" dirty="0">
                    <a:latin typeface="Arial" charset="0"/>
                    <a:cs typeface="+mn-cs"/>
                  </a:rPr>
                  <a:t>0</a:t>
                </a:r>
                <a:endParaRPr lang="en-US" altLang="en-US" sz="1600" b="1" dirty="0">
                  <a:latin typeface="Times" pitchFamily="-112" charset="0"/>
                  <a:cs typeface="+mn-cs"/>
                </a:endParaRPr>
              </a:p>
            </p:txBody>
          </p:sp>
          <p:sp>
            <p:nvSpPr>
              <p:cNvPr id="39954" name="Text Box 18"/>
              <p:cNvSpPr txBox="1">
                <a:spLocks noChangeArrowheads="1"/>
              </p:cNvSpPr>
              <p:nvPr/>
            </p:nvSpPr>
            <p:spPr bwMode="auto">
              <a:xfrm>
                <a:off x="343" y="1496"/>
                <a:ext cx="1097" cy="520"/>
              </a:xfrm>
              <a:prstGeom prst="rect">
                <a:avLst/>
              </a:prstGeom>
              <a:noFill/>
              <a:ln>
                <a:noFill/>
              </a:ln>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defRPr/>
                </a:pPr>
                <a:r>
                  <a:rPr lang="en-US" altLang="en-US" sz="1600" b="1" dirty="0">
                    <a:latin typeface="Arial" charset="0"/>
                    <a:cs typeface="+mn-cs"/>
                  </a:rPr>
                  <a:t>Percentage able</a:t>
                </a:r>
              </a:p>
              <a:p>
                <a:pPr eaLnBrk="0" hangingPunct="0">
                  <a:defRPr/>
                </a:pPr>
                <a:r>
                  <a:rPr lang="en-US" altLang="en-US" sz="1600" b="1" dirty="0">
                    <a:latin typeface="Arial" charset="0"/>
                    <a:cs typeface="+mn-cs"/>
                  </a:rPr>
                  <a:t>to discriminate</a:t>
                </a:r>
              </a:p>
              <a:p>
                <a:pPr eaLnBrk="0" hangingPunct="0">
                  <a:defRPr/>
                </a:pPr>
                <a:r>
                  <a:rPr lang="en-US" altLang="en-US" sz="1600" b="1" dirty="0">
                    <a:latin typeface="Arial" charset="0"/>
                    <a:cs typeface="+mn-cs"/>
                  </a:rPr>
                  <a:t>Hindi t’s</a:t>
                </a:r>
                <a:endParaRPr lang="en-US" altLang="en-US" sz="1600" b="1" dirty="0">
                  <a:latin typeface="Times" pitchFamily="-112" charset="0"/>
                  <a:cs typeface="+mn-cs"/>
                </a:endParaRPr>
              </a:p>
            </p:txBody>
          </p:sp>
          <p:sp>
            <p:nvSpPr>
              <p:cNvPr id="39955" name="Text Box 19"/>
              <p:cNvSpPr txBox="1">
                <a:spLocks noChangeArrowheads="1"/>
              </p:cNvSpPr>
              <p:nvPr/>
            </p:nvSpPr>
            <p:spPr bwMode="auto">
              <a:xfrm>
                <a:off x="1799" y="3471"/>
                <a:ext cx="670" cy="520"/>
              </a:xfrm>
              <a:prstGeom prst="rect">
                <a:avLst/>
              </a:prstGeom>
              <a:noFill/>
              <a:ln>
                <a:noFill/>
              </a:ln>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hangingPunct="0">
                  <a:defRPr/>
                </a:pPr>
                <a:r>
                  <a:rPr lang="en-US" altLang="en-US" sz="1600" b="1" dirty="0">
                    <a:latin typeface="Arial" charset="0"/>
                    <a:cs typeface="+mn-cs"/>
                  </a:rPr>
                  <a:t>Hindi-</a:t>
                </a:r>
              </a:p>
              <a:p>
                <a:pPr algn="ctr" eaLnBrk="0" hangingPunct="0">
                  <a:defRPr/>
                </a:pPr>
                <a:r>
                  <a:rPr lang="en-US" altLang="en-US" sz="1600" b="1" dirty="0">
                    <a:latin typeface="Arial" charset="0"/>
                    <a:cs typeface="+mn-cs"/>
                  </a:rPr>
                  <a:t>speaking</a:t>
                </a:r>
              </a:p>
              <a:p>
                <a:pPr algn="ctr" eaLnBrk="0" hangingPunct="0">
                  <a:defRPr/>
                </a:pPr>
                <a:r>
                  <a:rPr lang="en-US" altLang="en-US" sz="1600" b="1" dirty="0">
                    <a:latin typeface="Arial" charset="0"/>
                    <a:cs typeface="+mn-cs"/>
                  </a:rPr>
                  <a:t>adults</a:t>
                </a:r>
                <a:endParaRPr lang="en-US" altLang="en-US" sz="1600" b="1" dirty="0">
                  <a:latin typeface="Times" pitchFamily="-112" charset="0"/>
                  <a:cs typeface="+mn-cs"/>
                </a:endParaRPr>
              </a:p>
            </p:txBody>
          </p:sp>
          <p:sp>
            <p:nvSpPr>
              <p:cNvPr id="39956" name="Text Box 20"/>
              <p:cNvSpPr txBox="1">
                <a:spLocks noChangeArrowheads="1"/>
              </p:cNvSpPr>
              <p:nvPr/>
            </p:nvSpPr>
            <p:spPr bwMode="auto">
              <a:xfrm>
                <a:off x="2561" y="3471"/>
                <a:ext cx="578" cy="366"/>
              </a:xfrm>
              <a:prstGeom prst="rect">
                <a:avLst/>
              </a:prstGeom>
              <a:noFill/>
              <a:ln>
                <a:noFill/>
              </a:ln>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hangingPunct="0">
                  <a:defRPr/>
                </a:pPr>
                <a:r>
                  <a:rPr lang="en-US" altLang="en-US" sz="1600" b="1" dirty="0">
                    <a:latin typeface="Arial" charset="0"/>
                    <a:cs typeface="+mn-cs"/>
                  </a:rPr>
                  <a:t>6-8 </a:t>
                </a:r>
              </a:p>
              <a:p>
                <a:pPr algn="ctr" eaLnBrk="0" hangingPunct="0">
                  <a:defRPr/>
                </a:pPr>
                <a:r>
                  <a:rPr lang="en-US" altLang="en-US" sz="1600" b="1" dirty="0">
                    <a:latin typeface="Arial" charset="0"/>
                    <a:cs typeface="+mn-cs"/>
                  </a:rPr>
                  <a:t>months</a:t>
                </a:r>
                <a:endParaRPr lang="en-US" altLang="en-US" sz="1600" b="1" dirty="0">
                  <a:latin typeface="Times" pitchFamily="-112" charset="0"/>
                  <a:cs typeface="+mn-cs"/>
                </a:endParaRPr>
              </a:p>
            </p:txBody>
          </p:sp>
          <p:sp>
            <p:nvSpPr>
              <p:cNvPr id="39957" name="Text Box 21"/>
              <p:cNvSpPr txBox="1">
                <a:spLocks noChangeArrowheads="1"/>
              </p:cNvSpPr>
              <p:nvPr/>
            </p:nvSpPr>
            <p:spPr bwMode="auto">
              <a:xfrm>
                <a:off x="3269" y="3471"/>
                <a:ext cx="578" cy="366"/>
              </a:xfrm>
              <a:prstGeom prst="rect">
                <a:avLst/>
              </a:prstGeom>
              <a:noFill/>
              <a:ln>
                <a:noFill/>
              </a:ln>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hangingPunct="0">
                  <a:defRPr/>
                </a:pPr>
                <a:r>
                  <a:rPr lang="en-US" altLang="en-US" sz="1600" b="1" dirty="0">
                    <a:latin typeface="Arial" charset="0"/>
                    <a:cs typeface="+mn-cs"/>
                  </a:rPr>
                  <a:t>8-10</a:t>
                </a:r>
              </a:p>
              <a:p>
                <a:pPr algn="ctr" eaLnBrk="0" hangingPunct="0">
                  <a:defRPr/>
                </a:pPr>
                <a:r>
                  <a:rPr lang="en-US" altLang="en-US" sz="1600" b="1" dirty="0">
                    <a:latin typeface="Arial" charset="0"/>
                    <a:cs typeface="+mn-cs"/>
                  </a:rPr>
                  <a:t>months</a:t>
                </a:r>
                <a:endParaRPr lang="en-US" altLang="en-US" sz="1600" b="1" dirty="0">
                  <a:latin typeface="Times" pitchFamily="-112" charset="0"/>
                  <a:cs typeface="+mn-cs"/>
                </a:endParaRPr>
              </a:p>
            </p:txBody>
          </p:sp>
          <p:sp>
            <p:nvSpPr>
              <p:cNvPr id="39958" name="Text Box 22"/>
              <p:cNvSpPr txBox="1">
                <a:spLocks noChangeArrowheads="1"/>
              </p:cNvSpPr>
              <p:nvPr/>
            </p:nvSpPr>
            <p:spPr bwMode="auto">
              <a:xfrm>
                <a:off x="3989" y="3471"/>
                <a:ext cx="578" cy="366"/>
              </a:xfrm>
              <a:prstGeom prst="rect">
                <a:avLst/>
              </a:prstGeom>
              <a:noFill/>
              <a:ln>
                <a:noFill/>
              </a:ln>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hangingPunct="0">
                  <a:defRPr/>
                </a:pPr>
                <a:r>
                  <a:rPr lang="en-US" altLang="en-US" sz="1600" b="1" dirty="0">
                    <a:latin typeface="Arial" charset="0"/>
                    <a:cs typeface="+mn-cs"/>
                  </a:rPr>
                  <a:t>10-12</a:t>
                </a:r>
              </a:p>
              <a:p>
                <a:pPr algn="ctr" eaLnBrk="0" hangingPunct="0">
                  <a:defRPr/>
                </a:pPr>
                <a:r>
                  <a:rPr lang="en-US" altLang="en-US" sz="1600" b="1" dirty="0">
                    <a:latin typeface="Arial" charset="0"/>
                    <a:cs typeface="+mn-cs"/>
                  </a:rPr>
                  <a:t>months</a:t>
                </a:r>
                <a:endParaRPr lang="en-US" altLang="en-US" sz="1600" b="1" dirty="0">
                  <a:latin typeface="Times" pitchFamily="-112" charset="0"/>
                  <a:cs typeface="+mn-cs"/>
                </a:endParaRPr>
              </a:p>
            </p:txBody>
          </p:sp>
          <p:sp>
            <p:nvSpPr>
              <p:cNvPr id="39959" name="Text Box 23"/>
              <p:cNvSpPr txBox="1">
                <a:spLocks noChangeArrowheads="1"/>
              </p:cNvSpPr>
              <p:nvPr/>
            </p:nvSpPr>
            <p:spPr bwMode="auto">
              <a:xfrm>
                <a:off x="4679" y="3471"/>
                <a:ext cx="670" cy="520"/>
              </a:xfrm>
              <a:prstGeom prst="rect">
                <a:avLst/>
              </a:prstGeom>
              <a:noFill/>
              <a:ln>
                <a:noFill/>
              </a:ln>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hangingPunct="0">
                  <a:defRPr/>
                </a:pPr>
                <a:r>
                  <a:rPr lang="en-US" altLang="en-US" sz="1600" b="1" dirty="0">
                    <a:latin typeface="Arial" charset="0"/>
                    <a:cs typeface="+mn-cs"/>
                  </a:rPr>
                  <a:t>English-</a:t>
                </a:r>
              </a:p>
              <a:p>
                <a:pPr algn="ctr" eaLnBrk="0" hangingPunct="0">
                  <a:defRPr/>
                </a:pPr>
                <a:r>
                  <a:rPr lang="en-US" altLang="en-US" sz="1600" b="1" dirty="0">
                    <a:latin typeface="Arial" charset="0"/>
                    <a:cs typeface="+mn-cs"/>
                  </a:rPr>
                  <a:t>speaking</a:t>
                </a:r>
              </a:p>
              <a:p>
                <a:pPr algn="ctr" eaLnBrk="0" hangingPunct="0">
                  <a:defRPr/>
                </a:pPr>
                <a:r>
                  <a:rPr lang="en-US" altLang="en-US" sz="1600" b="1" dirty="0">
                    <a:latin typeface="Arial" charset="0"/>
                    <a:cs typeface="+mn-cs"/>
                  </a:rPr>
                  <a:t>adults</a:t>
                </a:r>
                <a:endParaRPr lang="en-US" altLang="en-US" sz="1600" b="1" dirty="0">
                  <a:latin typeface="Times" pitchFamily="-112" charset="0"/>
                  <a:cs typeface="+mn-cs"/>
                </a:endParaRPr>
              </a:p>
            </p:txBody>
          </p:sp>
          <p:sp>
            <p:nvSpPr>
              <p:cNvPr id="39960" name="Text Box 24"/>
              <p:cNvSpPr txBox="1">
                <a:spLocks noChangeArrowheads="1"/>
              </p:cNvSpPr>
              <p:nvPr/>
            </p:nvSpPr>
            <p:spPr bwMode="auto">
              <a:xfrm>
                <a:off x="2364" y="3936"/>
                <a:ext cx="2400" cy="212"/>
              </a:xfrm>
              <a:prstGeom prst="rect">
                <a:avLst/>
              </a:prstGeom>
              <a:noFill/>
              <a:ln>
                <a:noFill/>
              </a:ln>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defRPr/>
                </a:pPr>
                <a:r>
                  <a:rPr lang="en-US" altLang="en-US" sz="1600" b="1" dirty="0">
                    <a:latin typeface="Arial" charset="0"/>
                    <a:cs typeface="+mn-cs"/>
                  </a:rPr>
                  <a:t>Infants from English-speaking homes</a:t>
                </a:r>
                <a:endParaRPr lang="en-US" altLang="en-US" sz="1600" b="1" dirty="0">
                  <a:latin typeface="Times" pitchFamily="-112" charset="0"/>
                  <a:cs typeface="+mn-cs"/>
                </a:endParaRPr>
              </a:p>
            </p:txBody>
          </p:sp>
          <p:sp>
            <p:nvSpPr>
              <p:cNvPr id="39961" name="Rectangle 25"/>
              <p:cNvSpPr>
                <a:spLocks noChangeArrowheads="1"/>
              </p:cNvSpPr>
              <p:nvPr/>
            </p:nvSpPr>
            <p:spPr bwMode="auto">
              <a:xfrm>
                <a:off x="1884" y="1584"/>
                <a:ext cx="528" cy="1920"/>
              </a:xfrm>
              <a:prstGeom prst="rect">
                <a:avLst/>
              </a:prstGeom>
              <a:solidFill>
                <a:srgbClr val="0099CC"/>
              </a:solidFill>
              <a:ln w="9525">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defRPr/>
                </a:pPr>
                <a:endParaRPr lang="en-US" altLang="en-US">
                  <a:solidFill>
                    <a:srgbClr val="000000"/>
                  </a:solidFill>
                  <a:cs typeface="+mn-cs"/>
                </a:endParaRPr>
              </a:p>
            </p:txBody>
          </p:sp>
          <p:sp>
            <p:nvSpPr>
              <p:cNvPr id="39962" name="Rectangle 26"/>
              <p:cNvSpPr>
                <a:spLocks noChangeArrowheads="1"/>
              </p:cNvSpPr>
              <p:nvPr/>
            </p:nvSpPr>
            <p:spPr bwMode="auto">
              <a:xfrm>
                <a:off x="2556" y="1728"/>
                <a:ext cx="528" cy="1776"/>
              </a:xfrm>
              <a:prstGeom prst="rect">
                <a:avLst/>
              </a:prstGeom>
              <a:solidFill>
                <a:srgbClr val="0099CC"/>
              </a:solidFill>
              <a:ln w="9525">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defRPr/>
                </a:pPr>
                <a:endParaRPr lang="en-US" altLang="en-US">
                  <a:solidFill>
                    <a:srgbClr val="000000"/>
                  </a:solidFill>
                  <a:cs typeface="+mn-cs"/>
                </a:endParaRPr>
              </a:p>
            </p:txBody>
          </p:sp>
          <p:sp>
            <p:nvSpPr>
              <p:cNvPr id="39963" name="Rectangle 27"/>
              <p:cNvSpPr>
                <a:spLocks noChangeArrowheads="1"/>
              </p:cNvSpPr>
              <p:nvPr/>
            </p:nvSpPr>
            <p:spPr bwMode="auto">
              <a:xfrm>
                <a:off x="3276" y="2208"/>
                <a:ext cx="528" cy="1296"/>
              </a:xfrm>
              <a:prstGeom prst="rect">
                <a:avLst/>
              </a:prstGeom>
              <a:solidFill>
                <a:srgbClr val="0099CC"/>
              </a:solidFill>
              <a:ln w="9525">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defRPr/>
                </a:pPr>
                <a:endParaRPr lang="en-US" altLang="en-US">
                  <a:solidFill>
                    <a:srgbClr val="000000"/>
                  </a:solidFill>
                  <a:cs typeface="+mn-cs"/>
                </a:endParaRPr>
              </a:p>
            </p:txBody>
          </p:sp>
          <p:sp>
            <p:nvSpPr>
              <p:cNvPr id="39964" name="Rectangle 28"/>
              <p:cNvSpPr>
                <a:spLocks noChangeArrowheads="1"/>
              </p:cNvSpPr>
              <p:nvPr/>
            </p:nvSpPr>
            <p:spPr bwMode="auto">
              <a:xfrm>
                <a:off x="3996" y="3120"/>
                <a:ext cx="528" cy="384"/>
              </a:xfrm>
              <a:prstGeom prst="rect">
                <a:avLst/>
              </a:prstGeom>
              <a:solidFill>
                <a:srgbClr val="0099CC"/>
              </a:solidFill>
              <a:ln w="9525">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defRPr/>
                </a:pPr>
                <a:endParaRPr lang="en-US" altLang="en-US">
                  <a:solidFill>
                    <a:srgbClr val="000000"/>
                  </a:solidFill>
                  <a:cs typeface="+mn-cs"/>
                </a:endParaRPr>
              </a:p>
            </p:txBody>
          </p:sp>
          <p:sp>
            <p:nvSpPr>
              <p:cNvPr id="39965" name="Rectangle 29"/>
              <p:cNvSpPr>
                <a:spLocks noChangeArrowheads="1"/>
              </p:cNvSpPr>
              <p:nvPr/>
            </p:nvSpPr>
            <p:spPr bwMode="auto">
              <a:xfrm>
                <a:off x="4716" y="3312"/>
                <a:ext cx="528" cy="192"/>
              </a:xfrm>
              <a:prstGeom prst="rect">
                <a:avLst/>
              </a:prstGeom>
              <a:solidFill>
                <a:srgbClr val="0099CC"/>
              </a:solidFill>
              <a:ln w="9525">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defRPr/>
                </a:pPr>
                <a:endParaRPr lang="en-US" altLang="en-US">
                  <a:solidFill>
                    <a:srgbClr val="000000"/>
                  </a:solidFill>
                  <a:cs typeface="+mn-cs"/>
                </a:endParaRPr>
              </a:p>
            </p:txBody>
          </p:sp>
          <p:sp>
            <p:nvSpPr>
              <p:cNvPr id="39966" name="AutoShape 30"/>
              <p:cNvSpPr>
                <a:spLocks/>
              </p:cNvSpPr>
              <p:nvPr/>
            </p:nvSpPr>
            <p:spPr bwMode="auto">
              <a:xfrm rot="-5400000">
                <a:off x="3480" y="3096"/>
                <a:ext cx="144" cy="1536"/>
              </a:xfrm>
              <a:prstGeom prst="leftBrace">
                <a:avLst>
                  <a:gd name="adj1" fmla="val 88889"/>
                  <a:gd name="adj2" fmla="val 50000"/>
                </a:avLst>
              </a:prstGeom>
              <a:noFill/>
              <a:ln w="15875">
                <a:solidFill>
                  <a:schemeClr val="tx1"/>
                </a:solidFill>
                <a:round/>
                <a:headEnd/>
                <a:tailEnd/>
              </a:ln>
              <a:ex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hangingPunct="0">
                  <a:defRPr/>
                </a:pPr>
                <a:endParaRPr lang="en-US" altLang="en-US">
                  <a:solidFill>
                    <a:srgbClr val="000000"/>
                  </a:solidFill>
                  <a:cs typeface="+mn-cs"/>
                </a:endParaRPr>
              </a:p>
            </p:txBody>
          </p:sp>
        </p:grpSp>
      </p:grpSp>
    </p:spTree>
    <p:extLst>
      <p:ext uri="{BB962C8B-B14F-4D97-AF65-F5344CB8AC3E}">
        <p14:creationId xmlns:p14="http://schemas.microsoft.com/office/powerpoint/2010/main" val="1119137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12 – 18 months</a:t>
            </a:r>
            <a:endParaRPr lang="en-US" dirty="0"/>
          </a:p>
        </p:txBody>
      </p:sp>
      <p:sp>
        <p:nvSpPr>
          <p:cNvPr id="3" name="Content Placeholder 2"/>
          <p:cNvSpPr>
            <a:spLocks noGrp="1"/>
          </p:cNvSpPr>
          <p:nvPr>
            <p:ph idx="1"/>
          </p:nvPr>
        </p:nvSpPr>
        <p:spPr>
          <a:xfrm>
            <a:off x="457200" y="1412973"/>
            <a:ext cx="8229600" cy="4525963"/>
          </a:xfrm>
        </p:spPr>
        <p:txBody>
          <a:bodyPr/>
          <a:lstStyle/>
          <a:p>
            <a:r>
              <a:rPr lang="en-US" dirty="0" smtClean="0"/>
              <a:t> 12 month – 1 word stage (noun OR verb)</a:t>
            </a:r>
          </a:p>
          <a:p>
            <a:r>
              <a:rPr lang="en-US" dirty="0" smtClean="0"/>
              <a:t>18 month 2 word stage (verb &amp; noun)</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667000"/>
            <a:ext cx="6724650" cy="4475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3622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word stage</a:t>
            </a:r>
            <a:endParaRPr lang="en-US" dirty="0"/>
          </a:p>
        </p:txBody>
      </p:sp>
      <p:sp>
        <p:nvSpPr>
          <p:cNvPr id="3" name="Content Placeholder 2"/>
          <p:cNvSpPr>
            <a:spLocks noGrp="1"/>
          </p:cNvSpPr>
          <p:nvPr>
            <p:ph idx="1"/>
          </p:nvPr>
        </p:nvSpPr>
        <p:spPr/>
        <p:txBody>
          <a:bodyPr/>
          <a:lstStyle/>
          <a:p>
            <a:r>
              <a:rPr lang="en-US" dirty="0" smtClean="0"/>
              <a:t>“Telegraphic speech”</a:t>
            </a:r>
          </a:p>
          <a:p>
            <a:pPr lvl="1"/>
            <a:r>
              <a:rPr lang="en-US" dirty="0" smtClean="0"/>
              <a:t>Cookie now!</a:t>
            </a:r>
          </a:p>
          <a:p>
            <a:pPr lvl="1"/>
            <a:r>
              <a:rPr lang="en-US" dirty="0" smtClean="0"/>
              <a:t>Mommy ball!</a:t>
            </a:r>
          </a:p>
          <a:p>
            <a:pPr lvl="1"/>
            <a:r>
              <a:rPr lang="en-US" dirty="0" smtClean="0"/>
              <a:t>Big horsey!</a:t>
            </a:r>
          </a:p>
          <a:p>
            <a:r>
              <a:rPr lang="en-US" dirty="0" smtClean="0"/>
              <a:t>Like a telegraph </a:t>
            </a:r>
          </a:p>
          <a:p>
            <a:endParaRPr lang="en-US" dirty="0" smtClean="0"/>
          </a:p>
          <a:p>
            <a:r>
              <a:rPr lang="en-US" dirty="0" smtClean="0">
                <a:hlinkClick r:id="rId2"/>
              </a:rPr>
              <a:t>Overview of the speech milestones</a:t>
            </a:r>
            <a:endParaRPr lang="en-US" dirty="0"/>
          </a:p>
        </p:txBody>
      </p:sp>
    </p:spTree>
    <p:extLst>
      <p:ext uri="{BB962C8B-B14F-4D97-AF65-F5344CB8AC3E}">
        <p14:creationId xmlns:p14="http://schemas.microsoft.com/office/powerpoint/2010/main" val="41656210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t>Learning language</a:t>
            </a:r>
            <a:endParaRPr lang="en-US" dirty="0"/>
          </a:p>
        </p:txBody>
      </p:sp>
      <p:sp>
        <p:nvSpPr>
          <p:cNvPr id="3" name="Content Placeholder 2"/>
          <p:cNvSpPr>
            <a:spLocks noGrp="1"/>
          </p:cNvSpPr>
          <p:nvPr>
            <p:ph idx="1"/>
          </p:nvPr>
        </p:nvSpPr>
        <p:spPr>
          <a:xfrm>
            <a:off x="457200" y="838200"/>
            <a:ext cx="8229600" cy="5287963"/>
          </a:xfrm>
        </p:spPr>
        <p:txBody>
          <a:bodyPr>
            <a:normAutofit fontScale="77500" lnSpcReduction="20000"/>
          </a:bodyPr>
          <a:lstStyle/>
          <a:p>
            <a:r>
              <a:rPr lang="en-US" dirty="0" smtClean="0"/>
              <a:t>B.F. Skinner – association, imitation &amp; reinforcement</a:t>
            </a:r>
          </a:p>
          <a:p>
            <a:endParaRPr lang="en-US" dirty="0" smtClean="0"/>
          </a:p>
          <a:p>
            <a:endParaRPr lang="en-US" dirty="0" smtClean="0"/>
          </a:p>
          <a:p>
            <a:r>
              <a:rPr lang="en-US" dirty="0" err="1" smtClean="0">
                <a:hlinkClick r:id="rId2"/>
              </a:rPr>
              <a:t>Parentese</a:t>
            </a:r>
            <a:endParaRPr lang="en-US" dirty="0" smtClean="0"/>
          </a:p>
          <a:p>
            <a:endParaRPr lang="en-US" dirty="0"/>
          </a:p>
          <a:p>
            <a:endParaRPr lang="en-US" dirty="0" smtClean="0"/>
          </a:p>
          <a:p>
            <a:r>
              <a:rPr lang="en-US" dirty="0" smtClean="0"/>
              <a:t>Noam Chomsky: Inborn universal grammar</a:t>
            </a:r>
          </a:p>
          <a:p>
            <a:pPr lvl="1"/>
            <a:r>
              <a:rPr lang="en-US" dirty="0" smtClean="0"/>
              <a:t>Wired for language</a:t>
            </a:r>
          </a:p>
          <a:p>
            <a:pPr lvl="1"/>
            <a:r>
              <a:rPr lang="en-US" dirty="0" smtClean="0"/>
              <a:t>We readily can learn any language we experience because  all have the same </a:t>
            </a:r>
            <a:r>
              <a:rPr lang="en-US" u="sng" dirty="0" smtClean="0"/>
              <a:t>universal grammar</a:t>
            </a:r>
          </a:p>
          <a:p>
            <a:pPr lvl="2"/>
            <a:r>
              <a:rPr lang="en-US" dirty="0" smtClean="0"/>
              <a:t>Nouns, verbs, subjects, objects, questions, descriptive words, limited set of phonemes, pronouns, basic category of 5 colors</a:t>
            </a:r>
          </a:p>
          <a:p>
            <a:pPr lvl="2"/>
            <a:r>
              <a:rPr lang="en-US" dirty="0" smtClean="0"/>
              <a:t>Language particulars</a:t>
            </a:r>
          </a:p>
          <a:p>
            <a:pPr lvl="3"/>
            <a:r>
              <a:rPr lang="en-US" dirty="0" smtClean="0"/>
              <a:t>Tense, rules of sequence and meaning (rules of grammar), types of vocalization, nasal stops</a:t>
            </a:r>
          </a:p>
          <a:p>
            <a:r>
              <a:rPr lang="en-US" dirty="0" smtClean="0">
                <a:hlinkClick r:id="rId3"/>
              </a:rPr>
              <a:t>Genie Wiley</a:t>
            </a:r>
            <a:endParaRPr lang="en-US" dirty="0" smtClean="0"/>
          </a:p>
          <a:p>
            <a:pPr lvl="2"/>
            <a:endParaRPr lang="en-US" dirty="0"/>
          </a:p>
          <a:p>
            <a:pPr lvl="2"/>
            <a:endParaRPr lang="en-US" dirty="0"/>
          </a:p>
        </p:txBody>
      </p:sp>
      <p:pic>
        <p:nvPicPr>
          <p:cNvPr id="4" name="Picture 3">
            <a:extLst>
              <a:ext uri="{FF2B5EF4-FFF2-40B4-BE49-F238E27FC236}">
                <a16:creationId xmlns:a16="http://schemas.microsoft.com/office/drawing/2014/main" id="{8943850E-1087-453E-805F-307D785EB45B}"/>
              </a:ext>
            </a:extLst>
          </p:cNvPr>
          <p:cNvPicPr>
            <a:picLocks noChangeAspect="1"/>
          </p:cNvPicPr>
          <p:nvPr/>
        </p:nvPicPr>
        <p:blipFill>
          <a:blip r:embed="rId4"/>
          <a:stretch>
            <a:fillRect/>
          </a:stretch>
        </p:blipFill>
        <p:spPr>
          <a:xfrm>
            <a:off x="3962400" y="1371600"/>
            <a:ext cx="4037301" cy="1905000"/>
          </a:xfrm>
          <a:prstGeom prst="rect">
            <a:avLst/>
          </a:prstGeom>
        </p:spPr>
      </p:pic>
    </p:spTree>
    <p:extLst>
      <p:ext uri="{BB962C8B-B14F-4D97-AF65-F5344CB8AC3E}">
        <p14:creationId xmlns:p14="http://schemas.microsoft.com/office/powerpoint/2010/main" val="182214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fade">
                                      <p:cBhvr>
                                        <p:cTn id="26" dur="500"/>
                                        <p:tgtEl>
                                          <p:spTgt spid="3">
                                            <p:txEl>
                                              <p:pRg st="9" end="9"/>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animEffect transition="in" filter="fade">
                                      <p:cBhvr>
                                        <p:cTn id="29" dur="500"/>
                                        <p:tgtEl>
                                          <p:spTgt spid="3">
                                            <p:txEl>
                                              <p:pRg st="10" end="1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animEffect transition="in" filter="fade">
                                      <p:cBhvr>
                                        <p:cTn id="32" dur="500"/>
                                        <p:tgtEl>
                                          <p:spTgt spid="3">
                                            <p:txEl>
                                              <p:pRg st="11" end="1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fade">
                                      <p:cBhvr>
                                        <p:cTn id="3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Period</a:t>
            </a:r>
            <a:endParaRPr lang="en-US" dirty="0"/>
          </a:p>
        </p:txBody>
      </p:sp>
      <p:sp>
        <p:nvSpPr>
          <p:cNvPr id="3" name="Content Placeholder 2"/>
          <p:cNvSpPr>
            <a:spLocks noGrp="1"/>
          </p:cNvSpPr>
          <p:nvPr>
            <p:ph idx="1"/>
          </p:nvPr>
        </p:nvSpPr>
        <p:spPr>
          <a:xfrm>
            <a:off x="457200" y="1610032"/>
            <a:ext cx="8229600" cy="4525963"/>
          </a:xfrm>
        </p:spPr>
        <p:txBody>
          <a:bodyPr/>
          <a:lstStyle/>
          <a:p>
            <a:endParaRPr lang="en-US" dirty="0" smtClean="0"/>
          </a:p>
          <a:p>
            <a:endParaRPr lang="en-US" dirty="0"/>
          </a:p>
        </p:txBody>
      </p:sp>
      <p:pic>
        <p:nvPicPr>
          <p:cNvPr id="4" name="Picture 3"/>
          <p:cNvPicPr>
            <a:picLocks noChangeAspect="1"/>
          </p:cNvPicPr>
          <p:nvPr/>
        </p:nvPicPr>
        <p:blipFill rotWithShape="1">
          <a:blip r:embed="rId3"/>
          <a:srcRect l="6626" t="8696" r="5421" b="7826"/>
          <a:stretch/>
        </p:blipFill>
        <p:spPr>
          <a:xfrm>
            <a:off x="1295400" y="1933197"/>
            <a:ext cx="6837363" cy="4495800"/>
          </a:xfrm>
          <a:prstGeom prst="rect">
            <a:avLst/>
          </a:prstGeom>
        </p:spPr>
      </p:pic>
      <p:sp>
        <p:nvSpPr>
          <p:cNvPr id="5" name="TextBox 4"/>
          <p:cNvSpPr txBox="1"/>
          <p:nvPr/>
        </p:nvSpPr>
        <p:spPr>
          <a:xfrm>
            <a:off x="457200" y="1094472"/>
            <a:ext cx="8229600" cy="646331"/>
          </a:xfrm>
          <a:prstGeom prst="rect">
            <a:avLst/>
          </a:prstGeom>
          <a:noFill/>
        </p:spPr>
        <p:txBody>
          <a:bodyPr wrap="square" rtlCol="0">
            <a:spAutoFit/>
          </a:bodyPr>
          <a:lstStyle/>
          <a:p>
            <a:r>
              <a:rPr lang="en-US" dirty="0" smtClean="0"/>
              <a:t> - a </a:t>
            </a:r>
            <a:r>
              <a:rPr lang="en-US" dirty="0"/>
              <a:t>specific time during which an organism has to experience stimuli in order to progress through developmental stages </a:t>
            </a:r>
            <a:r>
              <a:rPr lang="en-US" dirty="0" smtClean="0"/>
              <a:t>properly for a particular skill or ability</a:t>
            </a:r>
            <a:endParaRPr lang="en-US" dirty="0"/>
          </a:p>
        </p:txBody>
      </p:sp>
    </p:spTree>
    <p:extLst>
      <p:ext uri="{BB962C8B-B14F-4D97-AF65-F5344CB8AC3E}">
        <p14:creationId xmlns:p14="http://schemas.microsoft.com/office/powerpoint/2010/main" val="14268598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What makes language </a:t>
            </a:r>
            <a:r>
              <a:rPr lang="en-US" dirty="0" smtClean="0">
                <a:hlinkClick r:id="rId2"/>
              </a:rPr>
              <a:t>change or grow</a:t>
            </a:r>
            <a:r>
              <a:rPr lang="en-US" dirty="0" smtClean="0"/>
              <a:t>?</a:t>
            </a:r>
          </a:p>
          <a:p>
            <a:endParaRPr lang="en-US" dirty="0"/>
          </a:p>
          <a:p>
            <a:r>
              <a:rPr lang="en-US" dirty="0" smtClean="0"/>
              <a:t>Can language influence the way we think?</a:t>
            </a:r>
          </a:p>
        </p:txBody>
      </p:sp>
    </p:spTree>
    <p:extLst>
      <p:ext uri="{BB962C8B-B14F-4D97-AF65-F5344CB8AC3E}">
        <p14:creationId xmlns:p14="http://schemas.microsoft.com/office/powerpoint/2010/main" val="1134928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Sapir –Whorf Hypothesis</a:t>
            </a:r>
            <a:endParaRPr lang="en-US" dirty="0"/>
          </a:p>
        </p:txBody>
      </p:sp>
      <p:sp>
        <p:nvSpPr>
          <p:cNvPr id="4" name="Content Placeholder 3"/>
          <p:cNvSpPr>
            <a:spLocks noGrp="1"/>
          </p:cNvSpPr>
          <p:nvPr>
            <p:ph idx="1"/>
          </p:nvPr>
        </p:nvSpPr>
        <p:spPr/>
        <p:txBody>
          <a:bodyPr>
            <a:normAutofit lnSpcReduction="10000"/>
          </a:bodyPr>
          <a:lstStyle/>
          <a:p>
            <a:r>
              <a:rPr lang="en-US" dirty="0" smtClean="0"/>
              <a:t>Benjamin Lee Whorf 1956: linguistic determinism</a:t>
            </a:r>
          </a:p>
          <a:p>
            <a:r>
              <a:rPr lang="en-US" dirty="0" smtClean="0"/>
              <a:t>Different languages present us with different realities</a:t>
            </a:r>
          </a:p>
          <a:p>
            <a:r>
              <a:rPr lang="en-US" dirty="0" smtClean="0"/>
              <a:t>Language shapes ideas and influences our thinking (even if it doesn’t determine our thinking)</a:t>
            </a:r>
          </a:p>
          <a:p>
            <a:endParaRPr lang="en-US" dirty="0"/>
          </a:p>
          <a:p>
            <a:r>
              <a:rPr lang="en-US" dirty="0" smtClean="0">
                <a:hlinkClick r:id="rId2" action="ppaction://hlinkfile"/>
              </a:rPr>
              <a:t>Modern research on Language and Thinking</a:t>
            </a:r>
            <a:endParaRPr lang="en-US" dirty="0"/>
          </a:p>
        </p:txBody>
      </p:sp>
    </p:spTree>
    <p:extLst>
      <p:ext uri="{BB962C8B-B14F-4D97-AF65-F5344CB8AC3E}">
        <p14:creationId xmlns:p14="http://schemas.microsoft.com/office/powerpoint/2010/main" val="12364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a:t>
            </a:r>
            <a:endParaRPr lang="en-US"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00200"/>
            <a:ext cx="5943600"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50410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57200"/>
            <a:ext cx="8382000" cy="5668963"/>
          </a:xfrm>
        </p:spPr>
        <p:txBody>
          <a:bodyPr>
            <a:normAutofit fontScale="40000" lnSpcReduction="20000"/>
          </a:bodyPr>
          <a:lstStyle/>
          <a:p>
            <a:r>
              <a:rPr lang="en-US" sz="3500" b="1" dirty="0" smtClean="0"/>
              <a:t>Navigation </a:t>
            </a:r>
            <a:r>
              <a:rPr lang="en-US" sz="3500" b="1" dirty="0"/>
              <a:t>and </a:t>
            </a:r>
            <a:r>
              <a:rPr lang="en-US" sz="3500" b="1" dirty="0" err="1"/>
              <a:t>Pormpuraawans</a:t>
            </a:r>
            <a:r>
              <a:rPr lang="en-US" sz="3500" dirty="0"/>
              <a:t/>
            </a:r>
            <a:br>
              <a:rPr lang="en-US" sz="3500" dirty="0"/>
            </a:br>
            <a:r>
              <a:rPr lang="en-US" sz="3500" dirty="0"/>
              <a:t>In </a:t>
            </a:r>
            <a:r>
              <a:rPr lang="en-US" sz="3500" dirty="0" err="1"/>
              <a:t>Pormpuraaw</a:t>
            </a:r>
            <a:r>
              <a:rPr lang="en-US" sz="3500" dirty="0"/>
              <a:t>, an Australian Aboriginal community, you wouldn’t refer to an object as on your “left” or “right,” but rather as “northeast” or “southwest,” </a:t>
            </a:r>
            <a:r>
              <a:rPr lang="en-US" sz="3500" dirty="0" smtClean="0"/>
              <a:t>….“</a:t>
            </a:r>
            <a:r>
              <a:rPr lang="en-US" sz="3500" dirty="0"/>
              <a:t>speakers of such languages are remarkably good at staying oriented and keeping track of where they are, even in unfamiliar landscapes.” On a research trip to Australia, </a:t>
            </a:r>
            <a:r>
              <a:rPr lang="en-US" sz="3500" dirty="0" smtClean="0"/>
              <a:t>Lena </a:t>
            </a:r>
            <a:r>
              <a:rPr lang="en-US" sz="3500" dirty="0" err="1" smtClean="0"/>
              <a:t>Boroditsky</a:t>
            </a:r>
            <a:r>
              <a:rPr lang="en-US" sz="3500" dirty="0" smtClean="0"/>
              <a:t> </a:t>
            </a:r>
            <a:r>
              <a:rPr lang="en-US" sz="3500" dirty="0"/>
              <a:t>and her colleague found that </a:t>
            </a:r>
            <a:r>
              <a:rPr lang="en-US" sz="3500" dirty="0" err="1"/>
              <a:t>Pormpuraawans</a:t>
            </a:r>
            <a:r>
              <a:rPr lang="en-US" sz="3500" dirty="0"/>
              <a:t>, who speak </a:t>
            </a:r>
            <a:r>
              <a:rPr lang="en-US" sz="3500" dirty="0" err="1"/>
              <a:t>Kuuk</a:t>
            </a:r>
            <a:r>
              <a:rPr lang="en-US" sz="3500" dirty="0"/>
              <a:t> </a:t>
            </a:r>
            <a:r>
              <a:rPr lang="en-US" sz="3500" dirty="0" err="1"/>
              <a:t>Thaayorre</a:t>
            </a:r>
            <a:r>
              <a:rPr lang="en-US" sz="3500" dirty="0"/>
              <a:t>, not only knew instinctively in which direction they were facing, but also always arranged pictures in a temporal progression from east to west.</a:t>
            </a:r>
            <a:br>
              <a:rPr lang="en-US" sz="3500" dirty="0"/>
            </a:br>
            <a:r>
              <a:rPr lang="en-US" sz="3500" dirty="0"/>
              <a:t>.</a:t>
            </a:r>
          </a:p>
          <a:p>
            <a:r>
              <a:rPr lang="en-US" sz="3500" b="1" dirty="0"/>
              <a:t>Blame and English Speakers</a:t>
            </a:r>
            <a:br>
              <a:rPr lang="en-US" sz="3500" b="1" dirty="0"/>
            </a:br>
            <a:r>
              <a:rPr lang="en-US" sz="3500" dirty="0" smtClean="0"/>
              <a:t>English</a:t>
            </a:r>
            <a:r>
              <a:rPr lang="en-US" sz="3500" dirty="0"/>
              <a:t>, we’ll often say that someone broke a vase even if it was an accident, but Spanish and Japanese speakers tend to say that the vase broke itself. </a:t>
            </a:r>
            <a:r>
              <a:rPr lang="en-US" sz="3500" dirty="0" err="1"/>
              <a:t>Boroditsky</a:t>
            </a:r>
            <a:r>
              <a:rPr lang="en-US" sz="3500" dirty="0"/>
              <a:t> describes a study by her student Caitlin </a:t>
            </a:r>
            <a:r>
              <a:rPr lang="en-US" sz="3500" dirty="0" err="1"/>
              <a:t>Fausey</a:t>
            </a:r>
            <a:r>
              <a:rPr lang="en-US" sz="3500" dirty="0"/>
              <a:t> in which English speakers were much more likely to remember </a:t>
            </a:r>
            <a:r>
              <a:rPr lang="en-US" sz="3500" u="sng" dirty="0"/>
              <a:t>who</a:t>
            </a:r>
            <a:r>
              <a:rPr lang="en-US" sz="3500" dirty="0"/>
              <a:t> accidentally popped balloons, broke eggs, or spilled drinks in a video than Spanish or Japanese speakers. (Guilt alert!) Not only that, </a:t>
            </a:r>
            <a:r>
              <a:rPr lang="en-US" sz="3500" dirty="0" err="1"/>
              <a:t>Boroditsky</a:t>
            </a:r>
            <a:r>
              <a:rPr lang="en-US" sz="3500" dirty="0"/>
              <a:t> argues, but there’s a correlation between a focus on agents in English and our criminal-justice bent toward punishing transgressors rather than restituting victims.</a:t>
            </a:r>
            <a:br>
              <a:rPr lang="en-US" sz="3500" dirty="0"/>
            </a:br>
            <a:r>
              <a:rPr lang="en-US" sz="3500" dirty="0"/>
              <a:t>.</a:t>
            </a:r>
          </a:p>
          <a:p>
            <a:r>
              <a:rPr lang="en-US" sz="3500" b="1" dirty="0"/>
              <a:t>Color among </a:t>
            </a:r>
            <a:r>
              <a:rPr lang="en-US" sz="3500" b="1" dirty="0" err="1"/>
              <a:t>Zuñi</a:t>
            </a:r>
            <a:r>
              <a:rPr lang="en-US" sz="3500" b="1" dirty="0"/>
              <a:t> and Russian Speakers</a:t>
            </a:r>
            <a:br>
              <a:rPr lang="en-US" sz="3500" b="1" dirty="0"/>
            </a:br>
            <a:r>
              <a:rPr lang="en-US" sz="3500" dirty="0"/>
              <a:t>Our ability to distinguish between colors follows the terms in which we describe them, </a:t>
            </a:r>
            <a:r>
              <a:rPr lang="en-US" sz="3500" dirty="0" smtClean="0"/>
              <a:t>as Keith </a:t>
            </a:r>
            <a:r>
              <a:rPr lang="en-US" sz="3500" dirty="0"/>
              <a:t>Chen notes in the academic paper in which he presents his research (</a:t>
            </a:r>
            <a:r>
              <a:rPr lang="en-US" sz="3500" dirty="0">
                <a:hlinkClick r:id="rId2"/>
              </a:rPr>
              <a:t>PDF</a:t>
            </a:r>
            <a:r>
              <a:rPr lang="en-US" sz="3500" dirty="0"/>
              <a:t>).  A 1954 study found that </a:t>
            </a:r>
            <a:r>
              <a:rPr lang="en-US" sz="3500" dirty="0" err="1"/>
              <a:t>Zuñi</a:t>
            </a:r>
            <a:r>
              <a:rPr lang="en-US" sz="3500" dirty="0"/>
              <a:t> speakers, who don’t differentiate between orange and yellow, have trouble telling them apart. Russian speakers, on the other hand, have separate words for light blue (</a:t>
            </a:r>
            <a:r>
              <a:rPr lang="en-US" sz="3500" dirty="0" err="1"/>
              <a:t>goluboy</a:t>
            </a:r>
            <a:r>
              <a:rPr lang="en-US" sz="3500" dirty="0"/>
              <a:t>) and dark blue (</a:t>
            </a:r>
            <a:r>
              <a:rPr lang="en-US" sz="3500" dirty="0" err="1"/>
              <a:t>siniy</a:t>
            </a:r>
            <a:r>
              <a:rPr lang="en-US" sz="3500" dirty="0"/>
              <a:t>). According to a 2007 study, they’re better than English speakers at picking out blues close to the </a:t>
            </a:r>
            <a:r>
              <a:rPr lang="en-US" sz="3500" dirty="0" err="1"/>
              <a:t>goluboy</a:t>
            </a:r>
            <a:r>
              <a:rPr lang="en-US" sz="3500" dirty="0"/>
              <a:t>/</a:t>
            </a:r>
            <a:r>
              <a:rPr lang="en-US" sz="3500" dirty="0" err="1"/>
              <a:t>siniy</a:t>
            </a:r>
            <a:r>
              <a:rPr lang="en-US" sz="3500" dirty="0"/>
              <a:t> threshold.</a:t>
            </a:r>
            <a:br>
              <a:rPr lang="en-US" sz="3500" dirty="0"/>
            </a:br>
            <a:r>
              <a:rPr lang="en-US" sz="3500" dirty="0"/>
              <a:t>.</a:t>
            </a:r>
          </a:p>
          <a:p>
            <a:r>
              <a:rPr lang="en-US" sz="3500" b="1" dirty="0"/>
              <a:t>Gender in Finnish and Hebrew</a:t>
            </a:r>
            <a:br>
              <a:rPr lang="en-US" sz="3500" b="1" dirty="0"/>
            </a:br>
            <a:r>
              <a:rPr lang="en-US" sz="3500" dirty="0"/>
              <a:t>In Hebrew, gender markers are all over the place, whereas Finnish doesn’t mark gender at all, </a:t>
            </a:r>
            <a:r>
              <a:rPr lang="en-US" sz="3500" dirty="0" err="1"/>
              <a:t>Boroditsky</a:t>
            </a:r>
            <a:r>
              <a:rPr lang="en-US" sz="3500" dirty="0"/>
              <a:t> writes in </a:t>
            </a:r>
            <a:r>
              <a:rPr lang="en-US" sz="3500" i="1" dirty="0"/>
              <a:t>Scientific American </a:t>
            </a:r>
            <a:r>
              <a:rPr lang="en-US" sz="3500" dirty="0"/>
              <a:t>(</a:t>
            </a:r>
            <a:r>
              <a:rPr lang="en-US" sz="3500" dirty="0">
                <a:hlinkClick r:id="rId3"/>
              </a:rPr>
              <a:t>PDF</a:t>
            </a:r>
            <a:r>
              <a:rPr lang="en-US" sz="3500" dirty="0"/>
              <a:t>). A </a:t>
            </a:r>
            <a:r>
              <a:rPr lang="en-US" sz="3500" dirty="0">
                <a:hlinkClick r:id="rId4"/>
              </a:rPr>
              <a:t>study done in the 1980s</a:t>
            </a:r>
            <a:r>
              <a:rPr lang="en-US" sz="3500" dirty="0"/>
              <a:t> found that, yup, thought follows suit: kids who spoke Hebrew knew their own genders a year earlier than those who grew up speaking Finnish. (Speakers of English, in which gender referents fall in the middle, were in between on that timeline, too.)</a:t>
            </a:r>
          </a:p>
          <a:p>
            <a:endParaRPr lang="en-US" dirty="0"/>
          </a:p>
        </p:txBody>
      </p:sp>
    </p:spTree>
    <p:extLst>
      <p:ext uri="{BB962C8B-B14F-4D97-AF65-F5344CB8AC3E}">
        <p14:creationId xmlns:p14="http://schemas.microsoft.com/office/powerpoint/2010/main" val="2537851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So what is Language?</a:t>
            </a:r>
            <a:endParaRPr lang="en-US" dirty="0"/>
          </a:p>
        </p:txBody>
      </p:sp>
      <p:sp>
        <p:nvSpPr>
          <p:cNvPr id="3" name="Content Placeholder 2"/>
          <p:cNvSpPr>
            <a:spLocks noGrp="1"/>
          </p:cNvSpPr>
          <p:nvPr>
            <p:ph idx="1"/>
          </p:nvPr>
        </p:nvSpPr>
        <p:spPr/>
        <p:txBody>
          <a:bodyPr/>
          <a:lstStyle/>
          <a:p>
            <a:pPr marL="0" indent="0">
              <a:buNone/>
            </a:pPr>
            <a:r>
              <a:rPr lang="en-US" dirty="0" smtClean="0"/>
              <a:t>Do animals have it?</a:t>
            </a:r>
          </a:p>
          <a:p>
            <a:pPr marL="0" indent="0">
              <a:buNone/>
            </a:pPr>
            <a:endParaRPr lang="en-US" dirty="0"/>
          </a:p>
          <a:p>
            <a:pPr marL="0" indent="0">
              <a:buNone/>
            </a:pPr>
            <a:r>
              <a:rPr lang="en-US" dirty="0" smtClean="0"/>
              <a:t>Can apes really learn human language?</a:t>
            </a:r>
          </a:p>
          <a:p>
            <a:pPr marL="0" indent="0">
              <a:buNone/>
            </a:pPr>
            <a:endParaRPr lang="en-US" dirty="0"/>
          </a:p>
          <a:p>
            <a:pPr marL="0" indent="0">
              <a:buNone/>
            </a:pPr>
            <a:r>
              <a:rPr lang="en-US" dirty="0" smtClean="0">
                <a:hlinkClick r:id="rId3"/>
              </a:rPr>
              <a:t>The history of ape language studies.</a:t>
            </a:r>
            <a:endParaRPr lang="en-US" dirty="0" smtClean="0"/>
          </a:p>
          <a:p>
            <a:endParaRPr lang="en-US" dirty="0"/>
          </a:p>
          <a:p>
            <a:endParaRPr lang="en-US" dirty="0"/>
          </a:p>
        </p:txBody>
      </p:sp>
    </p:spTree>
    <p:extLst>
      <p:ext uri="{BB962C8B-B14F-4D97-AF65-F5344CB8AC3E}">
        <p14:creationId xmlns:p14="http://schemas.microsoft.com/office/powerpoint/2010/main" val="33830979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Boat</a:t>
            </a:r>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085850"/>
            <a:ext cx="342900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025948"/>
            <a:ext cx="3429000" cy="2631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8260" y="3657600"/>
            <a:ext cx="4217940" cy="3163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623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fade">
                                      <p:cBhvr>
                                        <p:cTn id="10" dur="500"/>
                                        <p:tgtEl>
                                          <p:spTgt spid="3075"/>
                                        </p:tgtEl>
                                      </p:cBhvr>
                                    </p:animEffect>
                                  </p:childTnLst>
                                </p:cTn>
                              </p:par>
                              <p:par>
                                <p:cTn id="11" presetID="10" presetClass="entr" presetSubtype="0" fill="hold" nodeType="withEffect">
                                  <p:stCondLst>
                                    <p:cond delay="0"/>
                                  </p:stCondLst>
                                  <p:childTnLst>
                                    <p:set>
                                      <p:cBhvr>
                                        <p:cTn id="12" dur="1" fill="hold">
                                          <p:stCondLst>
                                            <p:cond delay="0"/>
                                          </p:stCondLst>
                                        </p:cTn>
                                        <p:tgtEl>
                                          <p:spTgt spid="3077"/>
                                        </p:tgtEl>
                                        <p:attrNameLst>
                                          <p:attrName>style.visibility</p:attrName>
                                        </p:attrNameLst>
                                      </p:cBhvr>
                                      <p:to>
                                        <p:strVal val="visible"/>
                                      </p:to>
                                    </p:set>
                                    <p:animEffect transition="in" filter="fade">
                                      <p:cBhvr>
                                        <p:cTn id="13"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Prototype</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62000"/>
            <a:ext cx="2141220"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7709" y="1250455"/>
            <a:ext cx="3132847"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7363" y="1171574"/>
            <a:ext cx="3100993" cy="2785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4855" y="4119418"/>
            <a:ext cx="3302508"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193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fade">
                                      <p:cBhvr>
                                        <p:cTn id="22"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Categorization influences our memory</a:t>
            </a:r>
            <a:endParaRPr lang="en-US" dirty="0"/>
          </a:p>
        </p:txBody>
      </p:sp>
      <p:sp>
        <p:nvSpPr>
          <p:cNvPr id="3" name="Content Placeholder 2"/>
          <p:cNvSpPr>
            <a:spLocks noGrp="1"/>
          </p:cNvSpPr>
          <p:nvPr>
            <p:ph idx="1"/>
          </p:nvPr>
        </p:nvSpPr>
        <p:spPr/>
        <p:txBody>
          <a:bodyPr/>
          <a:lstStyle/>
          <a:p>
            <a:r>
              <a:rPr lang="en-US" dirty="0" smtClean="0"/>
              <a:t>Corneille and colleagues - 2004</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667000"/>
            <a:ext cx="8700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56598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r>
              <a:rPr lang="en-US" dirty="0" smtClean="0"/>
              <a:t>The further away from the prototype the less likely we are to recognize it quickly as belonging to that category.</a:t>
            </a:r>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06400"/>
            <a:ext cx="3733800" cy="3886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762000"/>
            <a:ext cx="4841823"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496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fade">
                                      <p:cBhvr>
                                        <p:cTn id="12" dur="500"/>
                                        <p:tgtEl>
                                          <p:spTgt spid="51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Overconfidence Phenomenon</a:t>
            </a:r>
            <a:endParaRPr lang="en-US" dirty="0"/>
          </a:p>
        </p:txBody>
      </p:sp>
      <p:sp>
        <p:nvSpPr>
          <p:cNvPr id="3" name="Content Placeholder 2"/>
          <p:cNvSpPr>
            <a:spLocks noGrp="1"/>
          </p:cNvSpPr>
          <p:nvPr>
            <p:ph idx="1"/>
          </p:nvPr>
        </p:nvSpPr>
        <p:spPr/>
        <p:txBody>
          <a:bodyPr/>
          <a:lstStyle/>
          <a:p>
            <a:pPr marL="0" indent="0">
              <a:buNone/>
            </a:pPr>
            <a:r>
              <a:rPr lang="en-US" dirty="0" smtClean="0"/>
              <a:t>As humans, we tend to overestimate the accuracy of our current knowledge.</a:t>
            </a:r>
          </a:p>
          <a:p>
            <a:pPr marL="0" indent="0">
              <a:buNone/>
            </a:pPr>
            <a:endParaRPr lang="en-US" dirty="0"/>
          </a:p>
          <a:p>
            <a:pPr marL="0" indent="0">
              <a:buNone/>
            </a:pPr>
            <a:r>
              <a:rPr lang="en-US" dirty="0" smtClean="0"/>
              <a:t>	</a:t>
            </a:r>
            <a:endParaRPr lang="en-US" dirty="0"/>
          </a:p>
        </p:txBody>
      </p:sp>
    </p:spTree>
    <p:extLst>
      <p:ext uri="{BB962C8B-B14F-4D97-AF65-F5344CB8AC3E}">
        <p14:creationId xmlns:p14="http://schemas.microsoft.com/office/powerpoint/2010/main" val="22036565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1518</TotalTime>
  <Words>1069</Words>
  <Application>Microsoft Office PowerPoint</Application>
  <PresentationFormat>On-screen Show (4:3)</PresentationFormat>
  <Paragraphs>214</Paragraphs>
  <Slides>41</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Berlin Sans FB</vt:lpstr>
      <vt:lpstr>Calibri</vt:lpstr>
      <vt:lpstr>Times</vt:lpstr>
      <vt:lpstr>Times New Roman</vt:lpstr>
      <vt:lpstr>Office Theme</vt:lpstr>
      <vt:lpstr>Cognition</vt:lpstr>
      <vt:lpstr>PowerPoint Presentation</vt:lpstr>
      <vt:lpstr>PowerPoint Presentation</vt:lpstr>
      <vt:lpstr>Concept</vt:lpstr>
      <vt:lpstr>Boat</vt:lpstr>
      <vt:lpstr>Prototype</vt:lpstr>
      <vt:lpstr>Categorization influences our memory</vt:lpstr>
      <vt:lpstr>PowerPoint Presentation</vt:lpstr>
      <vt:lpstr>Overconfidence Phenomenon</vt:lpstr>
      <vt:lpstr>Algorithms vs. Heuristics</vt:lpstr>
      <vt:lpstr>Algorithms vs. Heuristics    How much will my monthly bills cost me?  </vt:lpstr>
      <vt:lpstr>Decision Making</vt:lpstr>
      <vt:lpstr>Insight</vt:lpstr>
      <vt:lpstr>Creativity</vt:lpstr>
      <vt:lpstr>Obstacles to Problem Solving</vt:lpstr>
      <vt:lpstr>Intuition</vt:lpstr>
      <vt:lpstr>PowerPoint Presentation</vt:lpstr>
      <vt:lpstr>Framing</vt:lpstr>
      <vt:lpstr>PowerPoint Presentation</vt:lpstr>
      <vt:lpstr>PowerPoint Presentation</vt:lpstr>
      <vt:lpstr>Language</vt:lpstr>
      <vt:lpstr>Structure of Language</vt:lpstr>
      <vt:lpstr>Morphemes</vt:lpstr>
      <vt:lpstr>How many Morphemes?</vt:lpstr>
      <vt:lpstr>Grammar</vt:lpstr>
      <vt:lpstr>PowerPoint Presentation</vt:lpstr>
      <vt:lpstr>Semantics</vt:lpstr>
      <vt:lpstr>Syntax</vt:lpstr>
      <vt:lpstr>Grammar</vt:lpstr>
      <vt:lpstr>When do we learn?</vt:lpstr>
      <vt:lpstr>7 months</vt:lpstr>
      <vt:lpstr>10 months</vt:lpstr>
      <vt:lpstr>Language</vt:lpstr>
      <vt:lpstr>12 – 18 months</vt:lpstr>
      <vt:lpstr>2 word stage</vt:lpstr>
      <vt:lpstr>Learning language</vt:lpstr>
      <vt:lpstr>Critical Period</vt:lpstr>
      <vt:lpstr>PowerPoint Presentation</vt:lpstr>
      <vt:lpstr>Sapir –Whorf Hypothesis</vt:lpstr>
      <vt:lpstr>PowerPoint Presentation</vt:lpstr>
      <vt:lpstr>So what is Language?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dc:creator>
  <cp:lastModifiedBy>Costello, Lynda</cp:lastModifiedBy>
  <cp:revision>79</cp:revision>
  <cp:lastPrinted>2012-11-30T17:50:01Z</cp:lastPrinted>
  <dcterms:created xsi:type="dcterms:W3CDTF">2012-11-27T18:35:19Z</dcterms:created>
  <dcterms:modified xsi:type="dcterms:W3CDTF">2020-01-09T14:18:24Z</dcterms:modified>
</cp:coreProperties>
</file>