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8" r:id="rId1"/>
  </p:sldMasterIdLst>
  <p:notesMasterIdLst>
    <p:notesMasterId r:id="rId37"/>
  </p:notesMasterIdLst>
  <p:sldIdLst>
    <p:sldId id="256" r:id="rId2"/>
    <p:sldId id="258" r:id="rId3"/>
    <p:sldId id="268" r:id="rId4"/>
    <p:sldId id="297" r:id="rId5"/>
    <p:sldId id="257" r:id="rId6"/>
    <p:sldId id="261" r:id="rId7"/>
    <p:sldId id="270" r:id="rId8"/>
    <p:sldId id="271" r:id="rId9"/>
    <p:sldId id="263" r:id="rId10"/>
    <p:sldId id="264" r:id="rId11"/>
    <p:sldId id="265" r:id="rId12"/>
    <p:sldId id="267" r:id="rId13"/>
    <p:sldId id="266" r:id="rId14"/>
    <p:sldId id="260" r:id="rId15"/>
    <p:sldId id="272" r:id="rId16"/>
    <p:sldId id="295" r:id="rId17"/>
    <p:sldId id="274" r:id="rId18"/>
    <p:sldId id="275" r:id="rId19"/>
    <p:sldId id="299" r:id="rId20"/>
    <p:sldId id="293" r:id="rId21"/>
    <p:sldId id="296" r:id="rId22"/>
    <p:sldId id="277" r:id="rId23"/>
    <p:sldId id="281" r:id="rId24"/>
    <p:sldId id="278" r:id="rId25"/>
    <p:sldId id="279" r:id="rId26"/>
    <p:sldId id="280" r:id="rId27"/>
    <p:sldId id="294" r:id="rId28"/>
    <p:sldId id="282" r:id="rId29"/>
    <p:sldId id="283" r:id="rId30"/>
    <p:sldId id="284" r:id="rId31"/>
    <p:sldId id="285" r:id="rId32"/>
    <p:sldId id="286" r:id="rId33"/>
    <p:sldId id="287" r:id="rId34"/>
    <p:sldId id="288" r:id="rId35"/>
    <p:sldId id="290" r:id="rId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9" autoAdjust="0"/>
    <p:restoredTop sz="94681" autoAdjust="0"/>
  </p:normalViewPr>
  <p:slideViewPr>
    <p:cSldViewPr>
      <p:cViewPr varScale="1">
        <p:scale>
          <a:sx n="101" d="100"/>
          <a:sy n="101" d="100"/>
        </p:scale>
        <p:origin x="126" y="3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474"/>
    </p:cViewPr>
  </p:sorterViewPr>
  <p:notesViewPr>
    <p:cSldViewPr>
      <p:cViewPr varScale="1">
        <p:scale>
          <a:sx n="64" d="100"/>
          <a:sy n="64" d="100"/>
        </p:scale>
        <p:origin x="-1656" y="-8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bwMode="auto">
          <a:xfrm>
            <a:off x="1" y="0"/>
            <a:ext cx="3037892" cy="465369"/>
          </a:xfrm>
          <a:prstGeom prst="rect">
            <a:avLst/>
          </a:prstGeom>
          <a:noFill/>
          <a:ln w="9525">
            <a:noFill/>
            <a:miter lim="800000"/>
            <a:headEnd/>
            <a:tailEnd/>
          </a:ln>
          <a:effectLst/>
        </p:spPr>
        <p:txBody>
          <a:bodyPr vert="horz" wrap="square" lIns="93176" tIns="46588" rIns="93176" bIns="46588" numCol="1" anchor="t"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7651" name="Rectangle 3"/>
          <p:cNvSpPr>
            <a:spLocks noGrp="1" noChangeArrowheads="1"/>
          </p:cNvSpPr>
          <p:nvPr>
            <p:ph type="dt" idx="1"/>
          </p:nvPr>
        </p:nvSpPr>
        <p:spPr bwMode="auto">
          <a:xfrm>
            <a:off x="3972508" y="0"/>
            <a:ext cx="3037892" cy="465369"/>
          </a:xfrm>
          <a:prstGeom prst="rect">
            <a:avLst/>
          </a:prstGeom>
          <a:noFill/>
          <a:ln w="9525">
            <a:noFill/>
            <a:miter lim="800000"/>
            <a:headEnd/>
            <a:tailEnd/>
          </a:ln>
          <a:effectLst/>
        </p:spPr>
        <p:txBody>
          <a:bodyPr vert="horz" wrap="square" lIns="93176" tIns="46588" rIns="93176" bIns="46588" numCol="1" anchor="t" anchorCtr="0" compatLnSpc="1">
            <a:prstTxWarp prst="textNoShape">
              <a:avLst/>
            </a:prstTxWarp>
          </a:bodyPr>
          <a:lstStyle>
            <a:lvl1pPr algn="r" eaLnBrk="0" hangingPunct="0">
              <a:defRPr sz="1200">
                <a:latin typeface="Times New Roman" pitchFamily="18" charset="0"/>
              </a:defRPr>
            </a:lvl1pPr>
          </a:lstStyle>
          <a:p>
            <a:pPr>
              <a:defRPr/>
            </a:pPr>
            <a:endParaRPr lang="en-US"/>
          </a:p>
        </p:txBody>
      </p:sp>
      <p:sp>
        <p:nvSpPr>
          <p:cNvPr id="37892"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p:spPr>
      </p:sp>
      <p:sp>
        <p:nvSpPr>
          <p:cNvPr id="27653" name="Rectangle 5"/>
          <p:cNvSpPr>
            <a:spLocks noGrp="1" noChangeArrowheads="1"/>
          </p:cNvSpPr>
          <p:nvPr>
            <p:ph type="body" sz="quarter" idx="3"/>
          </p:nvPr>
        </p:nvSpPr>
        <p:spPr bwMode="auto">
          <a:xfrm>
            <a:off x="934617" y="4415516"/>
            <a:ext cx="5141167" cy="4183615"/>
          </a:xfrm>
          <a:prstGeom prst="rect">
            <a:avLst/>
          </a:prstGeom>
          <a:noFill/>
          <a:ln w="9525">
            <a:noFill/>
            <a:miter lim="800000"/>
            <a:headEnd/>
            <a:tailEnd/>
          </a:ln>
          <a:effectLst/>
        </p:spPr>
        <p:txBody>
          <a:bodyPr vert="horz" wrap="square" lIns="93176" tIns="46588" rIns="93176" bIns="4658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7654" name="Rectangle 6"/>
          <p:cNvSpPr>
            <a:spLocks noGrp="1" noChangeArrowheads="1"/>
          </p:cNvSpPr>
          <p:nvPr>
            <p:ph type="ftr" sz="quarter" idx="4"/>
          </p:nvPr>
        </p:nvSpPr>
        <p:spPr bwMode="auto">
          <a:xfrm>
            <a:off x="1" y="8831031"/>
            <a:ext cx="3037892" cy="465369"/>
          </a:xfrm>
          <a:prstGeom prst="rect">
            <a:avLst/>
          </a:prstGeom>
          <a:noFill/>
          <a:ln w="9525">
            <a:noFill/>
            <a:miter lim="800000"/>
            <a:headEnd/>
            <a:tailEnd/>
          </a:ln>
          <a:effectLst/>
        </p:spPr>
        <p:txBody>
          <a:bodyPr vert="horz" wrap="square" lIns="93176" tIns="46588" rIns="93176" bIns="46588" numCol="1" anchor="b" anchorCtr="0" compatLnSpc="1">
            <a:prstTxWarp prst="textNoShape">
              <a:avLst/>
            </a:prstTxWarp>
          </a:bodyPr>
          <a:lstStyle>
            <a:lvl1pPr eaLnBrk="0" hangingPunct="0">
              <a:defRPr sz="1200">
                <a:latin typeface="Times New Roman" pitchFamily="18" charset="0"/>
              </a:defRPr>
            </a:lvl1pPr>
          </a:lstStyle>
          <a:p>
            <a:pPr>
              <a:defRPr/>
            </a:pPr>
            <a:endParaRPr lang="en-US"/>
          </a:p>
        </p:txBody>
      </p:sp>
      <p:sp>
        <p:nvSpPr>
          <p:cNvPr id="27655" name="Rectangle 7"/>
          <p:cNvSpPr>
            <a:spLocks noGrp="1" noChangeArrowheads="1"/>
          </p:cNvSpPr>
          <p:nvPr>
            <p:ph type="sldNum" sz="quarter" idx="5"/>
          </p:nvPr>
        </p:nvSpPr>
        <p:spPr bwMode="auto">
          <a:xfrm>
            <a:off x="3972508" y="8831031"/>
            <a:ext cx="3037892" cy="465369"/>
          </a:xfrm>
          <a:prstGeom prst="rect">
            <a:avLst/>
          </a:prstGeom>
          <a:noFill/>
          <a:ln w="9525">
            <a:noFill/>
            <a:miter lim="800000"/>
            <a:headEnd/>
            <a:tailEnd/>
          </a:ln>
          <a:effectLst/>
        </p:spPr>
        <p:txBody>
          <a:bodyPr vert="horz" wrap="square" lIns="93176" tIns="46588" rIns="93176" bIns="46588" numCol="1" anchor="b" anchorCtr="0" compatLnSpc="1">
            <a:prstTxWarp prst="textNoShape">
              <a:avLst/>
            </a:prstTxWarp>
          </a:bodyPr>
          <a:lstStyle>
            <a:lvl1pPr algn="r" eaLnBrk="0" hangingPunct="0">
              <a:defRPr sz="1200">
                <a:latin typeface="Times New Roman" pitchFamily="18" charset="0"/>
              </a:defRPr>
            </a:lvl1pPr>
          </a:lstStyle>
          <a:p>
            <a:pPr>
              <a:defRPr/>
            </a:pPr>
            <a:fld id="{EE3C8025-A510-4004-8D4B-9829C2B8754E}" type="slidenum">
              <a:rPr lang="en-US"/>
              <a:pPr>
                <a:defRPr/>
              </a:pPr>
              <a:t>‹#›</a:t>
            </a:fld>
            <a:endParaRPr lang="en-US"/>
          </a:p>
        </p:txBody>
      </p:sp>
    </p:spTree>
    <p:extLst>
      <p:ext uri="{BB962C8B-B14F-4D97-AF65-F5344CB8AC3E}">
        <p14:creationId xmlns:p14="http://schemas.microsoft.com/office/powerpoint/2010/main" val="27713713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2E4B8FB2-F0BF-44DF-8DA4-C11D54164143}" type="slidenum">
              <a:rPr lang="en-US" smtClean="0"/>
              <a:pPr/>
              <a:t>1</a:t>
            </a:fld>
            <a:endParaRPr lang="en-US" dirty="0"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r>
              <a:rPr lang="en-US" dirty="0" smtClean="0"/>
              <a:t>The New York State Right-to-Know Law protects your rights to information about hazardous chemicals that are manufactured, stored, or used at your place of work. </a:t>
            </a:r>
          </a:p>
          <a:p>
            <a:endParaRPr lang="en-US" dirty="0" smtClean="0"/>
          </a:p>
          <a:p>
            <a:r>
              <a:rPr lang="en-US" dirty="0" smtClean="0"/>
              <a:t>If you work in a NYS public school, it is unlikely that chemical will be manufactured in your building.  However, there are numerous products in your building, some of them very common, that contain hazardous chemicals.</a:t>
            </a:r>
          </a:p>
          <a:p>
            <a:endParaRPr lang="en-US" dirty="0" smtClean="0"/>
          </a:p>
          <a:p>
            <a:r>
              <a:rPr lang="en-US" dirty="0" smtClean="0"/>
              <a:t>You have a legal right to information about such products.</a:t>
            </a:r>
          </a:p>
        </p:txBody>
      </p:sp>
    </p:spTree>
    <p:extLst>
      <p:ext uri="{BB962C8B-B14F-4D97-AF65-F5344CB8AC3E}">
        <p14:creationId xmlns:p14="http://schemas.microsoft.com/office/powerpoint/2010/main" val="1842129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p>
            <a:fld id="{D17AA615-4954-4D96-B02C-37C065BF93F0}" type="slidenum">
              <a:rPr lang="en-US" smtClean="0"/>
              <a:pPr/>
              <a:t>10</a:t>
            </a:fld>
            <a:endParaRPr lang="en-US" smtClean="0"/>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a:ln/>
        </p:spPr>
        <p:txBody>
          <a:bodyPr/>
          <a:lstStyle/>
          <a:p>
            <a:r>
              <a:rPr lang="en-US" smtClean="0"/>
              <a:t>These substances, either in solid or liquid form, can cause damage to living tissue that is irreversible.  By and large these are strong acids or alkalis that have either very low or very high pHs.  </a:t>
            </a:r>
          </a:p>
          <a:p>
            <a:endParaRPr lang="en-US" smtClean="0"/>
          </a:p>
          <a:p>
            <a:r>
              <a:rPr lang="en-US" smtClean="0"/>
              <a:t>Sulfuric acid, found in lead acid batteries, and sodium hydroxide, found in may drain openers, are common examples of a corrosive and caustic, respectively.</a:t>
            </a:r>
          </a:p>
          <a:p>
            <a:endParaRPr lang="en-US" smtClean="0"/>
          </a:p>
          <a:p>
            <a:r>
              <a:rPr lang="en-US" smtClean="0"/>
              <a:t>If a corrosive or caustic substances must be mixed with water, </a:t>
            </a:r>
            <a:r>
              <a:rPr lang="en-US" b="1" smtClean="0"/>
              <a:t>always add them </a:t>
            </a:r>
            <a:r>
              <a:rPr lang="en-US" smtClean="0"/>
              <a:t>to the water, and do so slowly.</a:t>
            </a:r>
          </a:p>
        </p:txBody>
      </p:sp>
    </p:spTree>
    <p:extLst>
      <p:ext uri="{BB962C8B-B14F-4D97-AF65-F5344CB8AC3E}">
        <p14:creationId xmlns:p14="http://schemas.microsoft.com/office/powerpoint/2010/main" val="2416802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B3760609-3DBB-49F8-95F8-B806B9902FD9}" type="slidenum">
              <a:rPr lang="en-US" smtClean="0"/>
              <a:pPr/>
              <a:t>11</a:t>
            </a:fld>
            <a:endParaRPr lang="en-US" smtClean="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p:spPr>
        <p:txBody>
          <a:bodyPr/>
          <a:lstStyle/>
          <a:p>
            <a:r>
              <a:rPr lang="en-US" smtClean="0"/>
              <a:t>Irritants are chemical substances that cause a usually reversible inflammation of the skin, mucous membranes, or respiratory tract.  Such inflammatory reactions can range from mild irritation to life-threatening in certain individuals.</a:t>
            </a:r>
          </a:p>
          <a:p>
            <a:endParaRPr lang="en-US" smtClean="0"/>
          </a:p>
          <a:p>
            <a:r>
              <a:rPr lang="en-US" smtClean="0"/>
              <a:t>Common irritants include ammonia and various volatile organic contaminants.  These can be found in many cleaners, paints, and adhesives.</a:t>
            </a:r>
          </a:p>
          <a:p>
            <a:endParaRPr lang="en-US" smtClean="0"/>
          </a:p>
          <a:p>
            <a:r>
              <a:rPr lang="en-US" smtClean="0"/>
              <a:t>Avoiding contact with these materials is the key to avoiding inflammatory reactions.</a:t>
            </a:r>
          </a:p>
        </p:txBody>
      </p:sp>
    </p:spTree>
    <p:extLst>
      <p:ext uri="{BB962C8B-B14F-4D97-AF65-F5344CB8AC3E}">
        <p14:creationId xmlns:p14="http://schemas.microsoft.com/office/powerpoint/2010/main" val="14811555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D02A6AE0-B210-40C2-BED0-BEE61E027BCB}" type="slidenum">
              <a:rPr lang="en-US" smtClean="0"/>
              <a:pPr/>
              <a:t>12</a:t>
            </a:fld>
            <a:endParaRPr lang="en-US" smtClean="0"/>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r>
              <a:rPr lang="en-US" smtClean="0"/>
              <a:t>Sensitizers cause an immune system response in susceptible individuals.  Such responses usually occur following repeated exposures, and can range from hives to anaphylactic shock.  Formaldehyde and certain metal fumes are common occupational sensitizers. </a:t>
            </a:r>
          </a:p>
          <a:p>
            <a:endParaRPr lang="en-US" smtClean="0"/>
          </a:p>
          <a:p>
            <a:r>
              <a:rPr lang="en-US" smtClean="0"/>
              <a:t>Due to increased use in biohazard barriers, many people have developed a sensitivity to natural rubber latex (NRL).  Such individuals should avoid exposure to gloves, medical devices, and other items that contain NRL.  Synthetic rubbers like nitrile and neoprene are an appropriate substitute.</a:t>
            </a:r>
          </a:p>
          <a:p>
            <a:endParaRPr lang="en-US" smtClean="0"/>
          </a:p>
        </p:txBody>
      </p:sp>
    </p:spTree>
    <p:extLst>
      <p:ext uri="{BB962C8B-B14F-4D97-AF65-F5344CB8AC3E}">
        <p14:creationId xmlns:p14="http://schemas.microsoft.com/office/powerpoint/2010/main" val="40968600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4E1DB04A-33B0-4578-B0A9-BAFCEFC341B7}" type="slidenum">
              <a:rPr lang="en-US" smtClean="0"/>
              <a:pPr/>
              <a:t>13</a:t>
            </a:fld>
            <a:endParaRPr lang="en-US" smtClean="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p:spPr>
        <p:txBody>
          <a:bodyPr/>
          <a:lstStyle/>
          <a:p>
            <a:r>
              <a:rPr lang="en-US" smtClean="0"/>
              <a:t>These substances have the ability to produce abnormalities in a developing embryo or fetus.  Because there is no barrier to prevent transmission of lead from mother to fetus, occupational exposure to lead is a concern for women who are pregnant or are considering pregnancy.  Fetal exposure to lead may result in impaired neurological function at levels that are not toxic to the mother.</a:t>
            </a:r>
          </a:p>
          <a:p>
            <a:endParaRPr lang="en-US" smtClean="0"/>
          </a:p>
          <a:p>
            <a:r>
              <a:rPr lang="en-US" smtClean="0"/>
              <a:t>The most common teratogen in the United States is ethanol - beverage alcohol.  The chronic consumption of alcohol during pregnancy can result in Fetal Alcohol Syndrome (FAS).  FAS is characterized by developmental disabilities, and skeletal &amp; facial deformities</a:t>
            </a:r>
          </a:p>
          <a:p>
            <a:r>
              <a:rPr lang="en-US" smtClean="0"/>
              <a:t>Thalidomide, given to women in the 1960s to combat morning sickness, affected limb budding.  This resulted in children being born with malformed, or missing, arms and legs if there mother took this drug during early pregnancy.</a:t>
            </a:r>
          </a:p>
        </p:txBody>
      </p:sp>
    </p:spTree>
    <p:extLst>
      <p:ext uri="{BB962C8B-B14F-4D97-AF65-F5344CB8AC3E}">
        <p14:creationId xmlns:p14="http://schemas.microsoft.com/office/powerpoint/2010/main" val="911843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p>
            <a:fld id="{156851B4-7BC4-4CC6-BFE4-C1BD26DB55F2}" type="slidenum">
              <a:rPr lang="en-US" smtClean="0"/>
              <a:pPr/>
              <a:t>14</a:t>
            </a:fld>
            <a:endParaRPr lang="en-US" smtClean="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r>
              <a:rPr lang="en-US" smtClean="0"/>
              <a:t>There are three categories of controls that environmental health &amp; safety professionals utilize to control workplace hazards, including chemical hazards, and protect employee safety.</a:t>
            </a:r>
          </a:p>
          <a:p>
            <a:endParaRPr lang="en-US" smtClean="0"/>
          </a:p>
          <a:p>
            <a:r>
              <a:rPr lang="en-US" smtClean="0"/>
              <a:t>Engineering Controls are the first controls employed to reduce chemical hazards in the workplace.  Engineering controls reduce the hazard at it’s source.  Engineering controls include ventilation, chemical substitution, and enclosures.</a:t>
            </a:r>
          </a:p>
          <a:p>
            <a:endParaRPr lang="en-US" smtClean="0"/>
          </a:p>
          <a:p>
            <a:r>
              <a:rPr lang="en-US" smtClean="0"/>
              <a:t>Administrative Controls are employed when engineering controls are infeasible or insufficient.  Administrative controls include shift or assignment rotation to reduce an employee’s exposure.  Other administrative controls include training and environmental monitoring.</a:t>
            </a:r>
          </a:p>
          <a:p>
            <a:endParaRPr lang="en-US" smtClean="0"/>
          </a:p>
          <a:p>
            <a:r>
              <a:rPr lang="en-US" smtClean="0"/>
              <a:t>Personal protective equipment (PPE) is the last line of defense against hazardous chemicals.  PPE does nothing to reduce the hazard in the work environment, but rather protects the wearer from exposure.  PPE must be appropriate for the chemical hazards and must be used properly.  </a:t>
            </a:r>
          </a:p>
        </p:txBody>
      </p:sp>
    </p:spTree>
    <p:extLst>
      <p:ext uri="{BB962C8B-B14F-4D97-AF65-F5344CB8AC3E}">
        <p14:creationId xmlns:p14="http://schemas.microsoft.com/office/powerpoint/2010/main" val="41026390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15</a:t>
            </a:fld>
            <a:endParaRPr lang="en-US"/>
          </a:p>
        </p:txBody>
      </p:sp>
    </p:spTree>
    <p:extLst>
      <p:ext uri="{BB962C8B-B14F-4D97-AF65-F5344CB8AC3E}">
        <p14:creationId xmlns:p14="http://schemas.microsoft.com/office/powerpoint/2010/main" val="1754288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16</a:t>
            </a:fld>
            <a:endParaRPr lang="en-US"/>
          </a:p>
        </p:txBody>
      </p:sp>
    </p:spTree>
    <p:extLst>
      <p:ext uri="{BB962C8B-B14F-4D97-AF65-F5344CB8AC3E}">
        <p14:creationId xmlns:p14="http://schemas.microsoft.com/office/powerpoint/2010/main" val="18907737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17</a:t>
            </a:fld>
            <a:endParaRPr lang="en-US"/>
          </a:p>
        </p:txBody>
      </p:sp>
    </p:spTree>
    <p:extLst>
      <p:ext uri="{BB962C8B-B14F-4D97-AF65-F5344CB8AC3E}">
        <p14:creationId xmlns:p14="http://schemas.microsoft.com/office/powerpoint/2010/main" val="213787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18</a:t>
            </a:fld>
            <a:endParaRPr lang="en-US"/>
          </a:p>
        </p:txBody>
      </p:sp>
    </p:spTree>
    <p:extLst>
      <p:ext uri="{BB962C8B-B14F-4D97-AF65-F5344CB8AC3E}">
        <p14:creationId xmlns:p14="http://schemas.microsoft.com/office/powerpoint/2010/main" val="13384801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19</a:t>
            </a:fld>
            <a:endParaRPr lang="en-US"/>
          </a:p>
        </p:txBody>
      </p:sp>
    </p:spTree>
    <p:extLst>
      <p:ext uri="{BB962C8B-B14F-4D97-AF65-F5344CB8AC3E}">
        <p14:creationId xmlns:p14="http://schemas.microsoft.com/office/powerpoint/2010/main" val="16713287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A5FB1587-F299-409F-96FD-58ACD70F53EB}" type="slidenum">
              <a:rPr lang="en-US" smtClean="0"/>
              <a:pPr/>
              <a:t>2</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r>
              <a:rPr lang="en-US" smtClean="0"/>
              <a:t>The New York State Department of Labor, Public Employees Safety &amp; Health (PESH) division enforces the NYS Right-to-Know Law in places of public employment in NYS, including public schools.  </a:t>
            </a:r>
          </a:p>
          <a:p>
            <a:endParaRPr lang="en-US" smtClean="0"/>
          </a:p>
          <a:p>
            <a:r>
              <a:rPr lang="en-US" smtClean="0"/>
              <a:t>PESH is essentially enforcing the requirements of the federal Occupational Safety &amp; Health Administration’s (OSHA) Hazard Communication Standard.  The Hazard Communication Standard ensures workers in places of private employment the same rights to information about hazardous chemicals as the NYS Right-to-Know Law.</a:t>
            </a:r>
          </a:p>
          <a:p>
            <a:endParaRPr lang="en-US" smtClean="0"/>
          </a:p>
          <a:p>
            <a:endParaRPr lang="en-US" smtClean="0"/>
          </a:p>
        </p:txBody>
      </p:sp>
    </p:spTree>
    <p:extLst>
      <p:ext uri="{BB962C8B-B14F-4D97-AF65-F5344CB8AC3E}">
        <p14:creationId xmlns:p14="http://schemas.microsoft.com/office/powerpoint/2010/main" val="40617612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20</a:t>
            </a:fld>
            <a:endParaRPr lang="en-US"/>
          </a:p>
        </p:txBody>
      </p:sp>
    </p:spTree>
    <p:extLst>
      <p:ext uri="{BB962C8B-B14F-4D97-AF65-F5344CB8AC3E}">
        <p14:creationId xmlns:p14="http://schemas.microsoft.com/office/powerpoint/2010/main" val="1769268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21</a:t>
            </a:fld>
            <a:endParaRPr lang="en-US"/>
          </a:p>
        </p:txBody>
      </p:sp>
    </p:spTree>
    <p:extLst>
      <p:ext uri="{BB962C8B-B14F-4D97-AF65-F5344CB8AC3E}">
        <p14:creationId xmlns:p14="http://schemas.microsoft.com/office/powerpoint/2010/main" val="19259644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BC2A1B99-A4D2-4CCB-8797-0DE3670B3375}" type="slidenum">
              <a:rPr lang="en-US" smtClean="0"/>
              <a:pPr/>
              <a:t>22</a:t>
            </a:fld>
            <a:endParaRPr lang="en-US" smtClean="0"/>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r>
              <a:rPr lang="en-US" smtClean="0"/>
              <a:t>In 1993 osha set specifications to help cut down exposure rates</a:t>
            </a:r>
          </a:p>
        </p:txBody>
      </p:sp>
    </p:spTree>
    <p:extLst>
      <p:ext uri="{BB962C8B-B14F-4D97-AF65-F5344CB8AC3E}">
        <p14:creationId xmlns:p14="http://schemas.microsoft.com/office/powerpoint/2010/main" val="1920826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23</a:t>
            </a:fld>
            <a:endParaRPr lang="en-US"/>
          </a:p>
        </p:txBody>
      </p:sp>
    </p:spTree>
    <p:extLst>
      <p:ext uri="{BB962C8B-B14F-4D97-AF65-F5344CB8AC3E}">
        <p14:creationId xmlns:p14="http://schemas.microsoft.com/office/powerpoint/2010/main" val="3192630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58BB72BC-02BA-4DC8-91A7-BD151A87C35F}" type="slidenum">
              <a:rPr lang="en-US" smtClean="0"/>
              <a:pPr/>
              <a:t>24</a:t>
            </a:fld>
            <a:endParaRPr lang="en-US" smtClean="0"/>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r>
              <a:rPr lang="en-US" smtClean="0"/>
              <a:t>Germs carried in the blood stream are more likely to cause the most severe illnesses… such as “ click”</a:t>
            </a:r>
          </a:p>
        </p:txBody>
      </p:sp>
    </p:spTree>
    <p:extLst>
      <p:ext uri="{BB962C8B-B14F-4D97-AF65-F5344CB8AC3E}">
        <p14:creationId xmlns:p14="http://schemas.microsoft.com/office/powerpoint/2010/main" val="14494217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3BF670F5-B2D8-4931-A310-F528D6BD78CC}" type="slidenum">
              <a:rPr lang="en-US" smtClean="0"/>
              <a:pPr/>
              <a:t>25</a:t>
            </a:fld>
            <a:endParaRPr lang="en-US" smtClean="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r>
              <a:rPr lang="en-US" smtClean="0"/>
              <a:t>HIV is one of a number of infectious blood borne pathogens</a:t>
            </a:r>
          </a:p>
        </p:txBody>
      </p:sp>
    </p:spTree>
    <p:extLst>
      <p:ext uri="{BB962C8B-B14F-4D97-AF65-F5344CB8AC3E}">
        <p14:creationId xmlns:p14="http://schemas.microsoft.com/office/powerpoint/2010/main" val="3343794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793FFAA-8004-472B-967D-60E75D73D37D}" type="slidenum">
              <a:rPr lang="en-US" smtClean="0"/>
              <a:pPr/>
              <a:t>26</a:t>
            </a:fld>
            <a:endParaRPr lang="en-US" smtClean="0"/>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r>
              <a:rPr lang="en-US" smtClean="0"/>
              <a:t>And if you thought HIV/AIDs was bad, this one is equally as nasty and… believe it or not this one is much easier to catch…..HBV is preventable this by a vaccine series… If you believe you fall into the categories listed at the bottom please see your supervisor </a:t>
            </a:r>
          </a:p>
          <a:p>
            <a:pPr eaLnBrk="1" hangingPunct="1"/>
            <a:r>
              <a:rPr lang="en-US" smtClean="0"/>
              <a:t>To determine whether you should be immunized…</a:t>
            </a:r>
          </a:p>
        </p:txBody>
      </p:sp>
    </p:spTree>
    <p:extLst>
      <p:ext uri="{BB962C8B-B14F-4D97-AF65-F5344CB8AC3E}">
        <p14:creationId xmlns:p14="http://schemas.microsoft.com/office/powerpoint/2010/main" val="20188998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27</a:t>
            </a:fld>
            <a:endParaRPr lang="en-US"/>
          </a:p>
        </p:txBody>
      </p:sp>
    </p:spTree>
    <p:extLst>
      <p:ext uri="{BB962C8B-B14F-4D97-AF65-F5344CB8AC3E}">
        <p14:creationId xmlns:p14="http://schemas.microsoft.com/office/powerpoint/2010/main" val="1835390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6D2B33F3-4270-4670-A690-1DAC5A371337}" type="slidenum">
              <a:rPr lang="en-US" smtClean="0"/>
              <a:pPr/>
              <a:t>28</a:t>
            </a:fld>
            <a:endParaRPr lang="en-US"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r>
              <a:rPr lang="en-US" smtClean="0"/>
              <a:t>Sorry… this is the official definition…</a:t>
            </a:r>
          </a:p>
        </p:txBody>
      </p:sp>
    </p:spTree>
    <p:extLst>
      <p:ext uri="{BB962C8B-B14F-4D97-AF65-F5344CB8AC3E}">
        <p14:creationId xmlns:p14="http://schemas.microsoft.com/office/powerpoint/2010/main" val="29269911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72963649-EAE1-4FA1-A4C0-B48DBB9C0268}" type="slidenum">
              <a:rPr lang="en-US" smtClean="0"/>
              <a:pPr/>
              <a:t>29</a:t>
            </a:fld>
            <a:endParaRPr lang="en-US"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r>
              <a:rPr lang="en-US" smtClean="0"/>
              <a:t>And the translation (read this slide)</a:t>
            </a:r>
          </a:p>
        </p:txBody>
      </p:sp>
    </p:spTree>
    <p:extLst>
      <p:ext uri="{BB962C8B-B14F-4D97-AF65-F5344CB8AC3E}">
        <p14:creationId xmlns:p14="http://schemas.microsoft.com/office/powerpoint/2010/main" val="10500351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51607473-AB34-416C-B6CD-F8ECFCF76DA8}" type="slidenum">
              <a:rPr lang="en-US" smtClean="0"/>
              <a:pPr/>
              <a:t>3</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5806675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8DD26A4D-38BB-48FD-9C5A-334311186320}" type="slidenum">
              <a:rPr lang="en-US" smtClean="0"/>
              <a:pPr/>
              <a:t>30</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r>
              <a:rPr lang="en-US" smtClean="0"/>
              <a:t>Think of it this way… if someone bleeds on it, and you touch it, or it sticks you, you can catch whatever that person has….</a:t>
            </a:r>
          </a:p>
          <a:p>
            <a:pPr eaLnBrk="1" hangingPunct="1"/>
            <a:r>
              <a:rPr lang="en-US" smtClean="0"/>
              <a:t>So pay attention to the things you pick up</a:t>
            </a:r>
          </a:p>
        </p:txBody>
      </p:sp>
    </p:spTree>
    <p:extLst>
      <p:ext uri="{BB962C8B-B14F-4D97-AF65-F5344CB8AC3E}">
        <p14:creationId xmlns:p14="http://schemas.microsoft.com/office/powerpoint/2010/main" val="3463425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31</a:t>
            </a:fld>
            <a:endParaRPr lang="en-US"/>
          </a:p>
        </p:txBody>
      </p:sp>
    </p:spTree>
    <p:extLst>
      <p:ext uri="{BB962C8B-B14F-4D97-AF65-F5344CB8AC3E}">
        <p14:creationId xmlns:p14="http://schemas.microsoft.com/office/powerpoint/2010/main" val="3457510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32</a:t>
            </a:fld>
            <a:endParaRPr lang="en-US"/>
          </a:p>
        </p:txBody>
      </p:sp>
    </p:spTree>
    <p:extLst>
      <p:ext uri="{BB962C8B-B14F-4D97-AF65-F5344CB8AC3E}">
        <p14:creationId xmlns:p14="http://schemas.microsoft.com/office/powerpoint/2010/main" val="33601184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33</a:t>
            </a:fld>
            <a:endParaRPr lang="en-US"/>
          </a:p>
        </p:txBody>
      </p:sp>
    </p:spTree>
    <p:extLst>
      <p:ext uri="{BB962C8B-B14F-4D97-AF65-F5344CB8AC3E}">
        <p14:creationId xmlns:p14="http://schemas.microsoft.com/office/powerpoint/2010/main" val="2440183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34</a:t>
            </a:fld>
            <a:endParaRPr lang="en-US"/>
          </a:p>
        </p:txBody>
      </p:sp>
    </p:spTree>
    <p:extLst>
      <p:ext uri="{BB962C8B-B14F-4D97-AF65-F5344CB8AC3E}">
        <p14:creationId xmlns:p14="http://schemas.microsoft.com/office/powerpoint/2010/main" val="6480427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35</a:t>
            </a:fld>
            <a:endParaRPr lang="en-US"/>
          </a:p>
        </p:txBody>
      </p:sp>
    </p:spTree>
    <p:extLst>
      <p:ext uri="{BB962C8B-B14F-4D97-AF65-F5344CB8AC3E}">
        <p14:creationId xmlns:p14="http://schemas.microsoft.com/office/powerpoint/2010/main" val="37661914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E3C8025-A510-4004-8D4B-9829C2B8754E}" type="slidenum">
              <a:rPr lang="en-US" smtClean="0"/>
              <a:pPr>
                <a:defRPr/>
              </a:pPr>
              <a:t>4</a:t>
            </a:fld>
            <a:endParaRPr lang="en-US"/>
          </a:p>
        </p:txBody>
      </p:sp>
    </p:spTree>
    <p:extLst>
      <p:ext uri="{BB962C8B-B14F-4D97-AF65-F5344CB8AC3E}">
        <p14:creationId xmlns:p14="http://schemas.microsoft.com/office/powerpoint/2010/main" val="1476295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B1272A3F-D7FB-47CC-A773-74465EC8E668}" type="slidenum">
              <a:rPr lang="en-US" smtClean="0"/>
              <a:pPr/>
              <a:t>5</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r>
              <a:rPr lang="en-US" smtClean="0"/>
              <a:t>Many substances found in a school building contain hazardous materials.  Numerous laboratory chemicals, for example, present health, fire, explosion, and reaction hazards.  For example, laboratory grade hydrogen peroxide can, over time, become very unstable.  Such a material presents a significant fire and explosion hazard.</a:t>
            </a:r>
          </a:p>
          <a:p>
            <a:endParaRPr lang="en-US" smtClean="0"/>
          </a:p>
          <a:p>
            <a:r>
              <a:rPr lang="en-US" smtClean="0"/>
              <a:t>However, common office products, like white out, rubber cement, and copier toner, contain hazardous chemicals.  Read the product label and obtain an MSDS before using these products.</a:t>
            </a:r>
          </a:p>
          <a:p>
            <a:endParaRPr lang="en-US" smtClean="0"/>
          </a:p>
          <a:p>
            <a:r>
              <a:rPr lang="en-US" smtClean="0"/>
              <a:t>Many of the products used to maintain your school’s buildings and grounds may contain hazardous chemicals.  These include cleaners, paints, adhesives, solvents, and pest control products.  If you feel you are having a reaction to a product being used in your work environment, contact your Chemical Health &amp; Safety Officer.</a:t>
            </a:r>
          </a:p>
        </p:txBody>
      </p:sp>
    </p:spTree>
    <p:extLst>
      <p:ext uri="{BB962C8B-B14F-4D97-AF65-F5344CB8AC3E}">
        <p14:creationId xmlns:p14="http://schemas.microsoft.com/office/powerpoint/2010/main" val="422168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A99D0F1D-776D-44E5-A945-FBF2EC7C0BB9}" type="slidenum">
              <a:rPr lang="en-US" smtClean="0"/>
              <a:pPr/>
              <a:t>6</a:t>
            </a:fld>
            <a:endParaRPr lang="en-US"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p:spPr>
        <p:txBody>
          <a:bodyPr/>
          <a:lstStyle/>
          <a:p>
            <a:r>
              <a:rPr lang="en-US" smtClean="0"/>
              <a:t>Toxicity is the inherent capacity of a chemical substance to produce harm or injury to living tissue provided that a sufficient dose is delivered to the target organ or system.</a:t>
            </a:r>
          </a:p>
          <a:p>
            <a:endParaRPr lang="en-US" smtClean="0"/>
          </a:p>
          <a:p>
            <a:r>
              <a:rPr lang="en-US" smtClean="0"/>
              <a:t>Hazard is the probability that the sufficient dose will be delivered to the target organ or system.  If a toxic chemical cannot reach its target organ or system it presents no hazard.</a:t>
            </a:r>
          </a:p>
          <a:p>
            <a:endParaRPr lang="en-US" smtClean="0"/>
          </a:p>
          <a:p>
            <a:r>
              <a:rPr lang="en-US" smtClean="0"/>
              <a:t>As can be seen in the diagram, response ... physical harm or injury ... generally increases with an increased dose.  This pattern is harder to predict at very low doses.</a:t>
            </a:r>
          </a:p>
          <a:p>
            <a:endParaRPr lang="en-US" smtClean="0"/>
          </a:p>
          <a:p>
            <a:r>
              <a:rPr lang="en-US" smtClean="0"/>
              <a:t>Hazard is highly dependent upon the route of entry of a hazardous chemical into the body.</a:t>
            </a:r>
          </a:p>
          <a:p>
            <a:endParaRPr lang="en-US" smtClean="0"/>
          </a:p>
          <a:p>
            <a:endParaRPr lang="en-US" smtClean="0"/>
          </a:p>
        </p:txBody>
      </p:sp>
    </p:spTree>
    <p:extLst>
      <p:ext uri="{BB962C8B-B14F-4D97-AF65-F5344CB8AC3E}">
        <p14:creationId xmlns:p14="http://schemas.microsoft.com/office/powerpoint/2010/main" val="925142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BED17A04-3568-4E4A-8762-8B276D6DF2CE}" type="slidenum">
              <a:rPr lang="en-US" smtClean="0"/>
              <a:pPr/>
              <a:t>7</a:t>
            </a:fld>
            <a:endParaRPr lang="en-US"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32469138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F5B58BB-A2FF-4D4C-A017-62A41F75664E}" type="slidenum">
              <a:rPr lang="en-US" smtClean="0"/>
              <a:pPr/>
              <a:t>8</a:t>
            </a:fld>
            <a:endParaRPr lang="en-US"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776880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p:spPr>
        <p:txBody>
          <a:bodyPr/>
          <a:lstStyle/>
          <a:p>
            <a:fld id="{9F1BC615-3130-45F8-A844-5B34E22E6549}" type="slidenum">
              <a:rPr lang="en-US" smtClean="0"/>
              <a:pPr/>
              <a:t>9</a:t>
            </a:fld>
            <a:endParaRPr lang="en-US"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p:spPr>
        <p:txBody>
          <a:bodyPr/>
          <a:lstStyle/>
          <a:p>
            <a:r>
              <a:rPr lang="en-US" smtClean="0"/>
              <a:t>Chemical carcinogens are substances capable of producing abnormal cell growth.  The manner in which this occurs in not always known.  The International Agency for Research on Cancer (IARC) lists carcinogens as:</a:t>
            </a:r>
          </a:p>
          <a:p>
            <a:r>
              <a:rPr lang="en-US" smtClean="0"/>
              <a:t>Group 1: Human Carcinogens</a:t>
            </a:r>
          </a:p>
          <a:p>
            <a:r>
              <a:rPr lang="en-US" smtClean="0"/>
              <a:t>Group 2A &amp; 2B: Probable Human Carcinogens</a:t>
            </a:r>
          </a:p>
          <a:p>
            <a:r>
              <a:rPr lang="en-US" smtClean="0"/>
              <a:t>Group 3: Not Classified </a:t>
            </a:r>
          </a:p>
          <a:p>
            <a:r>
              <a:rPr lang="en-US" smtClean="0"/>
              <a:t>Group 4: Probably not Human Carcinogens</a:t>
            </a:r>
          </a:p>
          <a:p>
            <a:endParaRPr lang="en-US" smtClean="0"/>
          </a:p>
          <a:p>
            <a:r>
              <a:rPr lang="en-US" smtClean="0"/>
              <a:t>Asbestos, benzene, and formaldehyde ... All relatively common in public buildings are classified as Group 1 carcinogens by the IARC.  Benzo(a)pyrene, found in cigarette smoke and on a grilled steak, is considered a probable human carcinogen by the IARC.</a:t>
            </a:r>
          </a:p>
        </p:txBody>
      </p:sp>
    </p:spTree>
    <p:extLst>
      <p:ext uri="{BB962C8B-B14F-4D97-AF65-F5344CB8AC3E}">
        <p14:creationId xmlns:p14="http://schemas.microsoft.com/office/powerpoint/2010/main" val="3113146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3CD184A2-1BC2-43D9-A6C0-664B0A2C0CB4}" type="slidenum">
              <a:rPr lang="en-US" smtClean="0"/>
              <a:pPr>
                <a:defRPr/>
              </a:pPr>
              <a:t>‹#›</a:t>
            </a:fld>
            <a:endParaRPr lang="en-US"/>
          </a:p>
        </p:txBody>
      </p:sp>
    </p:spTree>
    <p:extLst>
      <p:ext uri="{BB962C8B-B14F-4D97-AF65-F5344CB8AC3E}">
        <p14:creationId xmlns:p14="http://schemas.microsoft.com/office/powerpoint/2010/main" val="12214535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AF5D36-CA11-4A4D-BAF0-64D3D1CBCEE9}" type="slidenum">
              <a:rPr lang="en-US" smtClean="0"/>
              <a:pPr>
                <a:defRPr/>
              </a:pPr>
              <a:t>‹#›</a:t>
            </a:fld>
            <a:endParaRPr lang="en-US"/>
          </a:p>
        </p:txBody>
      </p:sp>
    </p:spTree>
    <p:extLst>
      <p:ext uri="{BB962C8B-B14F-4D97-AF65-F5344CB8AC3E}">
        <p14:creationId xmlns:p14="http://schemas.microsoft.com/office/powerpoint/2010/main" val="41399367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AF5D36-CA11-4A4D-BAF0-64D3D1CBCEE9}"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881801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AF5D36-CA11-4A4D-BAF0-64D3D1CBCEE9}" type="slidenum">
              <a:rPr lang="en-US" smtClean="0"/>
              <a:pPr>
                <a:defRPr/>
              </a:pPr>
              <a:t>‹#›</a:t>
            </a:fld>
            <a:endParaRPr lang="en-US"/>
          </a:p>
        </p:txBody>
      </p:sp>
    </p:spTree>
    <p:extLst>
      <p:ext uri="{BB962C8B-B14F-4D97-AF65-F5344CB8AC3E}">
        <p14:creationId xmlns:p14="http://schemas.microsoft.com/office/powerpoint/2010/main" val="2161340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AF5D36-CA11-4A4D-BAF0-64D3D1CBCEE9}" type="slidenum">
              <a:rPr lang="en-US" smtClean="0"/>
              <a:pPr>
                <a:defRPr/>
              </a:pPr>
              <a:t>‹#›</a:t>
            </a:fld>
            <a:endParaRPr 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487178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26AF5D36-CA11-4A4D-BAF0-64D3D1CBCEE9}" type="slidenum">
              <a:rPr lang="en-US" smtClean="0"/>
              <a:pPr>
                <a:defRPr/>
              </a:pPr>
              <a:t>‹#›</a:t>
            </a:fld>
            <a:endParaRPr lang="en-US"/>
          </a:p>
        </p:txBody>
      </p:sp>
    </p:spTree>
    <p:extLst>
      <p:ext uri="{BB962C8B-B14F-4D97-AF65-F5344CB8AC3E}">
        <p14:creationId xmlns:p14="http://schemas.microsoft.com/office/powerpoint/2010/main" val="1007684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568DC8-769C-493D-9FC3-49B57EF39CFC}" type="slidenum">
              <a:rPr lang="en-US" smtClean="0"/>
              <a:pPr>
                <a:defRPr/>
              </a:pPr>
              <a:t>‹#›</a:t>
            </a:fld>
            <a:endParaRPr lang="en-US"/>
          </a:p>
        </p:txBody>
      </p:sp>
    </p:spTree>
    <p:extLst>
      <p:ext uri="{BB962C8B-B14F-4D97-AF65-F5344CB8AC3E}">
        <p14:creationId xmlns:p14="http://schemas.microsoft.com/office/powerpoint/2010/main" val="3950097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7CB93EEB-25F2-4121-A064-6B4856ACB6A0}" type="slidenum">
              <a:rPr lang="en-US" smtClean="0"/>
              <a:pPr>
                <a:defRPr/>
              </a:pPr>
              <a:t>‹#›</a:t>
            </a:fld>
            <a:endParaRPr lang="en-US"/>
          </a:p>
        </p:txBody>
      </p:sp>
    </p:spTree>
    <p:extLst>
      <p:ext uri="{BB962C8B-B14F-4D97-AF65-F5344CB8AC3E}">
        <p14:creationId xmlns:p14="http://schemas.microsoft.com/office/powerpoint/2010/main" val="32562356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600200"/>
            <a:ext cx="4038600" cy="4533900"/>
          </a:xfrm>
        </p:spPr>
        <p:txBody>
          <a:bodyPr/>
          <a:lstStyle/>
          <a:p>
            <a:pPr lvl="0"/>
            <a:endParaRPr lang="en-US" noProof="0" smtClean="0"/>
          </a:p>
        </p:txBody>
      </p:sp>
      <p:sp>
        <p:nvSpPr>
          <p:cNvPr id="5" name="Rectangle 218"/>
          <p:cNvSpPr>
            <a:spLocks noGrp="1" noChangeArrowheads="1"/>
          </p:cNvSpPr>
          <p:nvPr>
            <p:ph type="sldNum" sz="quarter" idx="10"/>
          </p:nvPr>
        </p:nvSpPr>
        <p:spPr>
          <a:ln/>
        </p:spPr>
        <p:txBody>
          <a:bodyPr/>
          <a:lstStyle>
            <a:lvl1pPr>
              <a:defRPr/>
            </a:lvl1pPr>
          </a:lstStyle>
          <a:p>
            <a:pPr>
              <a:defRPr/>
            </a:pPr>
            <a:fld id="{686619A2-E205-4B36-BD8C-9BB4B9349BF2}"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730090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457200" y="1600200"/>
            <a:ext cx="4038600" cy="45339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1A0777ED-B6BA-4A51-A725-E70E05DBF09B}"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146221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mediaAndTx">
  <p:cSld name="Title, Media Clip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Media Placeholder 2"/>
          <p:cNvSpPr>
            <a:spLocks noGrp="1"/>
          </p:cNvSpPr>
          <p:nvPr>
            <p:ph type="media" sz="half" idx="1"/>
          </p:nvPr>
        </p:nvSpPr>
        <p:spPr>
          <a:xfrm>
            <a:off x="457200" y="1600200"/>
            <a:ext cx="4038600" cy="4533900"/>
          </a:xfrm>
        </p:spPr>
        <p:txBody>
          <a:bodyPr/>
          <a:lstStyle/>
          <a:p>
            <a:pPr lvl="0"/>
            <a:endParaRPr lang="en-US" noProof="0" smtClean="0"/>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92E6D5BF-ADF0-4A23-8F2A-CD8013DD713D}"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23130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CED37FF-D95A-4962-A7C8-19D2F3B5CCD6}" type="slidenum">
              <a:rPr lang="en-US" smtClean="0"/>
              <a:pPr>
                <a:defRPr/>
              </a:pPr>
              <a:t>‹#›</a:t>
            </a:fld>
            <a:endParaRPr lang="en-US"/>
          </a:p>
        </p:txBody>
      </p:sp>
    </p:spTree>
    <p:extLst>
      <p:ext uri="{BB962C8B-B14F-4D97-AF65-F5344CB8AC3E}">
        <p14:creationId xmlns:p14="http://schemas.microsoft.com/office/powerpoint/2010/main" val="16077833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18"/>
          <p:cNvSpPr>
            <a:spLocks noGrp="1" noChangeArrowheads="1"/>
          </p:cNvSpPr>
          <p:nvPr>
            <p:ph type="sldNum" sz="quarter" idx="10"/>
          </p:nvPr>
        </p:nvSpPr>
        <p:spPr>
          <a:ln/>
        </p:spPr>
        <p:txBody>
          <a:bodyPr/>
          <a:lstStyle>
            <a:lvl1pPr>
              <a:defRPr/>
            </a:lvl1pPr>
          </a:lstStyle>
          <a:p>
            <a:pPr>
              <a:defRPr/>
            </a:pPr>
            <a:fld id="{709EFCF3-A021-4139-9AFF-A8C08EE135B3}" type="slidenum">
              <a:rPr lang="en-US"/>
              <a:pPr>
                <a:defRPr/>
              </a:pPr>
              <a:t>‹#›</a:t>
            </a:fld>
            <a:endParaRPr lang="en-US"/>
          </a:p>
        </p:txBody>
      </p:sp>
      <p:sp>
        <p:nvSpPr>
          <p:cNvPr id="6" name="Rectangle 219"/>
          <p:cNvSpPr>
            <a:spLocks noGrp="1" noChangeArrowheads="1"/>
          </p:cNvSpPr>
          <p:nvPr>
            <p:ph type="dt" sz="half" idx="11"/>
          </p:nvPr>
        </p:nvSpPr>
        <p:spPr>
          <a:ln/>
        </p:spPr>
        <p:txBody>
          <a:bodyPr/>
          <a:lstStyle>
            <a:lvl1pPr>
              <a:defRPr/>
            </a:lvl1pPr>
          </a:lstStyle>
          <a:p>
            <a:pPr>
              <a:defRPr/>
            </a:pPr>
            <a:endParaRPr lang="en-US"/>
          </a:p>
        </p:txBody>
      </p:sp>
      <p:sp>
        <p:nvSpPr>
          <p:cNvPr id="7"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76543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33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43350"/>
            <a:ext cx="4038600" cy="2190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218"/>
          <p:cNvSpPr>
            <a:spLocks noGrp="1" noChangeArrowheads="1"/>
          </p:cNvSpPr>
          <p:nvPr>
            <p:ph type="sldNum" sz="quarter" idx="10"/>
          </p:nvPr>
        </p:nvSpPr>
        <p:spPr>
          <a:ln/>
        </p:spPr>
        <p:txBody>
          <a:bodyPr/>
          <a:lstStyle>
            <a:lvl1pPr>
              <a:defRPr/>
            </a:lvl1pPr>
          </a:lstStyle>
          <a:p>
            <a:pPr>
              <a:defRPr/>
            </a:pPr>
            <a:fld id="{7BB25F5A-1CEE-47A6-960D-4CC586936B63}" type="slidenum">
              <a:rPr lang="en-US"/>
              <a:pPr>
                <a:defRPr/>
              </a:pPr>
              <a:t>‹#›</a:t>
            </a:fld>
            <a:endParaRPr lang="en-US"/>
          </a:p>
        </p:txBody>
      </p:sp>
      <p:sp>
        <p:nvSpPr>
          <p:cNvPr id="7" name="Rectangle 219"/>
          <p:cNvSpPr>
            <a:spLocks noGrp="1" noChangeArrowheads="1"/>
          </p:cNvSpPr>
          <p:nvPr>
            <p:ph type="dt" sz="half" idx="11"/>
          </p:nvPr>
        </p:nvSpPr>
        <p:spPr>
          <a:ln/>
        </p:spPr>
        <p:txBody>
          <a:bodyPr/>
          <a:lstStyle>
            <a:lvl1pPr>
              <a:defRPr/>
            </a:lvl1pPr>
          </a:lstStyle>
          <a:p>
            <a:pPr>
              <a:defRPr/>
            </a:pPr>
            <a:endParaRPr lang="en-US"/>
          </a:p>
        </p:txBody>
      </p:sp>
      <p:sp>
        <p:nvSpPr>
          <p:cNvPr id="8" name="Rectangle 220"/>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548020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1AC549B0-C3FE-4714-9F40-06710FC08A99}" type="slidenum">
              <a:rPr lang="en-US" smtClean="0"/>
              <a:pPr>
                <a:defRPr/>
              </a:pPr>
              <a:t>‹#›</a:t>
            </a:fld>
            <a:endParaRPr lang="en-US"/>
          </a:p>
        </p:txBody>
      </p:sp>
    </p:spTree>
    <p:extLst>
      <p:ext uri="{BB962C8B-B14F-4D97-AF65-F5344CB8AC3E}">
        <p14:creationId xmlns:p14="http://schemas.microsoft.com/office/powerpoint/2010/main" val="1776973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0158FB3-2C05-425F-8EFF-95369EDB3080}" type="slidenum">
              <a:rPr lang="en-US" smtClean="0"/>
              <a:pPr>
                <a:defRPr/>
              </a:pPr>
              <a:t>‹#›</a:t>
            </a:fld>
            <a:endParaRPr lang="en-US"/>
          </a:p>
        </p:txBody>
      </p:sp>
    </p:spTree>
    <p:extLst>
      <p:ext uri="{BB962C8B-B14F-4D97-AF65-F5344CB8AC3E}">
        <p14:creationId xmlns:p14="http://schemas.microsoft.com/office/powerpoint/2010/main" val="35335668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1F4C17FB-3A46-4B5D-9C1E-B3DA87B90866}" type="slidenum">
              <a:rPr lang="en-US" smtClean="0"/>
              <a:pPr>
                <a:defRPr/>
              </a:pPr>
              <a:t>‹#›</a:t>
            </a:fld>
            <a:endParaRPr lang="en-US"/>
          </a:p>
        </p:txBody>
      </p:sp>
    </p:spTree>
    <p:extLst>
      <p:ext uri="{BB962C8B-B14F-4D97-AF65-F5344CB8AC3E}">
        <p14:creationId xmlns:p14="http://schemas.microsoft.com/office/powerpoint/2010/main" val="28109854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A31F526F-5C4C-4186-933F-490BB1853CE1}" type="slidenum">
              <a:rPr lang="en-US" smtClean="0"/>
              <a:pPr>
                <a:defRPr/>
              </a:pPr>
              <a:t>‹#›</a:t>
            </a:fld>
            <a:endParaRPr lang="en-US"/>
          </a:p>
        </p:txBody>
      </p:sp>
    </p:spTree>
    <p:extLst>
      <p:ext uri="{BB962C8B-B14F-4D97-AF65-F5344CB8AC3E}">
        <p14:creationId xmlns:p14="http://schemas.microsoft.com/office/powerpoint/2010/main" val="25336245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E551AC0-C5A2-42E5-BDCF-D693BF546151}" type="slidenum">
              <a:rPr lang="en-US" smtClean="0"/>
              <a:pPr>
                <a:defRPr/>
              </a:pPr>
              <a:t>‹#›</a:t>
            </a:fld>
            <a:endParaRPr lang="en-US"/>
          </a:p>
        </p:txBody>
      </p:sp>
    </p:spTree>
    <p:extLst>
      <p:ext uri="{BB962C8B-B14F-4D97-AF65-F5344CB8AC3E}">
        <p14:creationId xmlns:p14="http://schemas.microsoft.com/office/powerpoint/2010/main" val="3617624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B1C1443B-962B-4442-B571-872EF5F93F7B}" type="slidenum">
              <a:rPr lang="en-US" smtClean="0"/>
              <a:pPr>
                <a:defRPr/>
              </a:pPr>
              <a:t>‹#›</a:t>
            </a:fld>
            <a:endParaRPr lang="en-US"/>
          </a:p>
        </p:txBody>
      </p:sp>
    </p:spTree>
    <p:extLst>
      <p:ext uri="{BB962C8B-B14F-4D97-AF65-F5344CB8AC3E}">
        <p14:creationId xmlns:p14="http://schemas.microsoft.com/office/powerpoint/2010/main" val="3162866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1C110B89-7515-4015-98DD-6E24B041D7EB}" type="slidenum">
              <a:rPr lang="en-US" smtClean="0"/>
              <a:pPr>
                <a:defRPr/>
              </a:pPr>
              <a:t>‹#›</a:t>
            </a:fld>
            <a:endParaRPr lang="en-US"/>
          </a:p>
        </p:txBody>
      </p:sp>
    </p:spTree>
    <p:extLst>
      <p:ext uri="{BB962C8B-B14F-4D97-AF65-F5344CB8AC3E}">
        <p14:creationId xmlns:p14="http://schemas.microsoft.com/office/powerpoint/2010/main" val="3239834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pPr>
              <a:defRPr/>
            </a:pPr>
            <a:fld id="{26AF5D36-CA11-4A4D-BAF0-64D3D1CBCEE9}" type="slidenum">
              <a:rPr lang="en-US" smtClean="0"/>
              <a:pPr>
                <a:defRPr/>
              </a:pPr>
              <a:t>‹#›</a:t>
            </a:fld>
            <a:endParaRPr lang="en-US"/>
          </a:p>
        </p:txBody>
      </p:sp>
    </p:spTree>
    <p:extLst>
      <p:ext uri="{BB962C8B-B14F-4D97-AF65-F5344CB8AC3E}">
        <p14:creationId xmlns:p14="http://schemas.microsoft.com/office/powerpoint/2010/main" val="4093396754"/>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40" r:id="rId12"/>
    <p:sldLayoutId id="2147484041" r:id="rId13"/>
    <p:sldLayoutId id="2147484042" r:id="rId14"/>
    <p:sldLayoutId id="2147484043" r:id="rId15"/>
    <p:sldLayoutId id="2147484044" r:id="rId16"/>
    <p:sldLayoutId id="2147484045" r:id="rId17"/>
    <p:sldLayoutId id="2147484046" r:id="rId18"/>
    <p:sldLayoutId id="2147484047" r:id="rId19"/>
    <p:sldLayoutId id="2147484048" r:id="rId20"/>
    <p:sldLayoutId id="2147484049" r:id="rId21"/>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24.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29.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8.gif"/><Relationship Id="rId5" Type="http://schemas.openxmlformats.org/officeDocument/2006/relationships/image" Target="../media/image27.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5" Type="http://schemas.openxmlformats.org/officeDocument/2006/relationships/image" Target="../media/image3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png"/><Relationship Id="rId5" Type="http://schemas.openxmlformats.org/officeDocument/2006/relationships/image" Target="../media/image31.gif"/><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36.png"/><Relationship Id="rId5" Type="http://schemas.openxmlformats.org/officeDocument/2006/relationships/image" Target="../media/image35.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36.png"/><Relationship Id="rId5" Type="http://schemas.openxmlformats.org/officeDocument/2006/relationships/image" Target="../media/image37.wmf"/><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8.jpeg"/><Relationship Id="rId5" Type="http://schemas.openxmlformats.org/officeDocument/2006/relationships/image" Target="../media/image36.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5" Type="http://schemas.openxmlformats.org/officeDocument/2006/relationships/image" Target="../media/image39.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AV"/><Relationship Id="rId1" Type="http://schemas.microsoft.com/office/2007/relationships/media" Target="../media/media23.WAV"/><Relationship Id="rId5" Type="http://schemas.openxmlformats.org/officeDocument/2006/relationships/image" Target="../media/image40.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41.wmf"/><Relationship Id="rId5" Type="http://schemas.openxmlformats.org/officeDocument/2006/relationships/image" Target="../media/image39.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5" Type="http://schemas.openxmlformats.org/officeDocument/2006/relationships/image" Target="../media/image36.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39.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44.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5" Type="http://schemas.openxmlformats.org/officeDocument/2006/relationships/image" Target="../media/image3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AV"/><Relationship Id="rId1" Type="http://schemas.microsoft.com/office/2007/relationships/media" Target="../media/media30.WAV"/><Relationship Id="rId5" Type="http://schemas.openxmlformats.org/officeDocument/2006/relationships/image" Target="../media/image39.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5" Type="http://schemas.openxmlformats.org/officeDocument/2006/relationships/image" Target="../media/image45.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WAV"/><Relationship Id="rId1" Type="http://schemas.microsoft.com/office/2007/relationships/media" Target="../media/media32.WAV"/><Relationship Id="rId5" Type="http://schemas.openxmlformats.org/officeDocument/2006/relationships/image" Target="../media/image45.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5" Type="http://schemas.openxmlformats.org/officeDocument/2006/relationships/image" Target="../media/image46.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5" Type="http://schemas.openxmlformats.org/officeDocument/2006/relationships/image" Target="../media/image39.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png"/><Relationship Id="rId3" Type="http://schemas.openxmlformats.org/officeDocument/2006/relationships/slideLayout" Target="../slideLayouts/slideLayout17.xml"/><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notesSlide" Target="../notesSlides/notesSlide4.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media5.WAV"/><Relationship Id="rId7" Type="http://schemas.openxmlformats.org/officeDocument/2006/relationships/image" Target="../media/image13.png"/><Relationship Id="rId2" Type="http://schemas.microsoft.com/office/2007/relationships/media" Target="../media/media5.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5.xml"/><Relationship Id="rId4"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audio" Target="../media/media6.WAV"/><Relationship Id="rId7" Type="http://schemas.openxmlformats.org/officeDocument/2006/relationships/image" Target="../media/image15.png"/><Relationship Id="rId2" Type="http://schemas.microsoft.com/office/2007/relationships/media" Target="../media/media6.WAV"/><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notesSlide" Target="../notesSlides/notesSlide6.xml"/><Relationship Id="rId4"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8.WAV"/><Relationship Id="rId1" Type="http://schemas.microsoft.com/office/2007/relationships/media" Target="../media/media8.WAV"/><Relationship Id="rId5" Type="http://schemas.openxmlformats.org/officeDocument/2006/relationships/image" Target="../media/image1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5" Type="http://schemas.openxmlformats.org/officeDocument/2006/relationships/image" Target="../media/image20.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371600"/>
            <a:ext cx="7772400" cy="1752600"/>
          </a:xfrm>
        </p:spPr>
        <p:txBody>
          <a:bodyPr>
            <a:normAutofit fontScale="90000"/>
          </a:bodyPr>
          <a:lstStyle/>
          <a:p>
            <a:pPr eaLnBrk="1" hangingPunct="1">
              <a:defRPr/>
            </a:pPr>
            <a:r>
              <a:rPr lang="en-US" sz="6000" b="1" dirty="0" smtClean="0">
                <a:latin typeface="Times New Roman" pitchFamily="18" charset="0"/>
              </a:rPr>
              <a:t>NYS Right-to-Know (RTK) Law</a:t>
            </a:r>
            <a:endParaRPr lang="en-US" sz="6000" b="1" dirty="0" smtClean="0"/>
          </a:p>
        </p:txBody>
      </p:sp>
      <p:sp>
        <p:nvSpPr>
          <p:cNvPr id="2051" name="Rectangle 3"/>
          <p:cNvSpPr>
            <a:spLocks noGrp="1" noChangeArrowheads="1"/>
          </p:cNvSpPr>
          <p:nvPr>
            <p:ph type="subTitle" idx="1"/>
          </p:nvPr>
        </p:nvSpPr>
        <p:spPr>
          <a:xfrm>
            <a:off x="1371600" y="3429000"/>
            <a:ext cx="6400800" cy="2209800"/>
          </a:xfrm>
        </p:spPr>
        <p:txBody>
          <a:bodyPr>
            <a:normAutofit/>
          </a:bodyPr>
          <a:lstStyle/>
          <a:p>
            <a:pPr eaLnBrk="1" hangingPunct="1"/>
            <a:r>
              <a:rPr lang="en-US" sz="3600" dirty="0" smtClean="0">
                <a:solidFill>
                  <a:schemeClr val="tx1"/>
                </a:solidFill>
                <a:effectLst/>
              </a:rPr>
              <a:t>Your </a:t>
            </a:r>
            <a:r>
              <a:rPr lang="en-US" sz="3600" b="1" u="sng" dirty="0" smtClean="0">
                <a:solidFill>
                  <a:schemeClr val="tx1"/>
                </a:solidFill>
                <a:effectLst/>
              </a:rPr>
              <a:t>Rights</a:t>
            </a:r>
            <a:r>
              <a:rPr lang="en-US" sz="3600" dirty="0" smtClean="0">
                <a:solidFill>
                  <a:schemeClr val="tx1"/>
                </a:solidFill>
                <a:effectLst/>
              </a:rPr>
              <a:t> to Information About Hazardous Chemicals Used in your Place of Work</a:t>
            </a:r>
          </a:p>
          <a:p>
            <a:pPr eaLnBrk="1" hangingPunct="1"/>
            <a:endParaRPr lang="en-US" dirty="0" smtClean="0">
              <a:effectLst/>
            </a:endParaRP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6295">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29" presetClass="entr" presetSubtype="0" fill="hold" grpId="0" nodeType="withEffect">
                                  <p:stCondLst>
                                    <p:cond delay="0"/>
                                  </p:stCondLst>
                                  <p:childTnLst>
                                    <p:set>
                                      <p:cBhvr>
                                        <p:cTn id="8" dur="1" fill="hold">
                                          <p:stCondLst>
                                            <p:cond delay="0"/>
                                          </p:stCondLst>
                                        </p:cTn>
                                        <p:tgtEl>
                                          <p:spTgt spid="2050"/>
                                        </p:tgtEl>
                                        <p:attrNameLst>
                                          <p:attrName>style.visibility</p:attrName>
                                        </p:attrNameLst>
                                      </p:cBhvr>
                                      <p:to>
                                        <p:strVal val="visible"/>
                                      </p:to>
                                    </p:set>
                                    <p:anim calcmode="lin" valueType="num">
                                      <p:cBhvr>
                                        <p:cTn id="9" dur="1000" fill="hold"/>
                                        <p:tgtEl>
                                          <p:spTgt spid="2050"/>
                                        </p:tgtEl>
                                        <p:attrNameLst>
                                          <p:attrName>ppt_x</p:attrName>
                                        </p:attrNameLst>
                                      </p:cBhvr>
                                      <p:tavLst>
                                        <p:tav tm="0">
                                          <p:val>
                                            <p:strVal val="#ppt_x-.2"/>
                                          </p:val>
                                        </p:tav>
                                        <p:tav tm="100000">
                                          <p:val>
                                            <p:strVal val="#ppt_x"/>
                                          </p:val>
                                        </p:tav>
                                      </p:tavLst>
                                    </p:anim>
                                    <p:anim calcmode="lin" valueType="num">
                                      <p:cBhvr>
                                        <p:cTn id="10" dur="1000" fill="hold"/>
                                        <p:tgtEl>
                                          <p:spTgt spid="2050"/>
                                        </p:tgtEl>
                                        <p:attrNameLst>
                                          <p:attrName>ppt_y</p:attrName>
                                        </p:attrNameLst>
                                      </p:cBhvr>
                                      <p:tavLst>
                                        <p:tav tm="0">
                                          <p:val>
                                            <p:strVal val="#ppt_y"/>
                                          </p:val>
                                        </p:tav>
                                        <p:tav tm="100000">
                                          <p:val>
                                            <p:strVal val="#ppt_y"/>
                                          </p:val>
                                        </p:tav>
                                      </p:tavLst>
                                    </p:anim>
                                    <p:animEffect transition="in" filter="wipe(right)" prLst="gradientSize: 0.1">
                                      <p:cBhvr>
                                        <p:cTn id="11" dur="1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44" presetClass="entr" presetSubtype="0" fill="hold" grpId="0" nodeType="clickEffect">
                                  <p:stCondLst>
                                    <p:cond delay="0"/>
                                  </p:stCondLst>
                                  <p:childTnLst>
                                    <p:set>
                                      <p:cBhvr>
                                        <p:cTn id="15" dur="1" fill="hold">
                                          <p:stCondLst>
                                            <p:cond delay="0"/>
                                          </p:stCondLst>
                                        </p:cTn>
                                        <p:tgtEl>
                                          <p:spTgt spid="2051">
                                            <p:txEl>
                                              <p:pRg st="0" end="0"/>
                                            </p:txEl>
                                          </p:spTgt>
                                        </p:tgtEl>
                                        <p:attrNameLst>
                                          <p:attrName>style.visibility</p:attrName>
                                        </p:attrNameLst>
                                      </p:cBhvr>
                                      <p:to>
                                        <p:strVal val="visible"/>
                                      </p:to>
                                    </p:set>
                                    <p:animEffect transition="in" filter="fade">
                                      <p:cBhvr>
                                        <p:cTn id="16" dur="500"/>
                                        <p:tgtEl>
                                          <p:spTgt spid="2051">
                                            <p:txEl>
                                              <p:pRg st="0" end="0"/>
                                            </p:txEl>
                                          </p:spTgt>
                                        </p:tgtEl>
                                      </p:cBhvr>
                                    </p:animEffect>
                                    <p:anim calcmode="lin" valueType="num">
                                      <p:cBhvr>
                                        <p:cTn id="17" dur="500" fill="hold"/>
                                        <p:tgtEl>
                                          <p:spTgt spid="2051">
                                            <p:txEl>
                                              <p:pRg st="0" end="0"/>
                                            </p:txEl>
                                          </p:spTgt>
                                        </p:tgtEl>
                                        <p:attrNameLst>
                                          <p:attrName>ppt_x</p:attrName>
                                        </p:attrNameLst>
                                      </p:cBhvr>
                                      <p:tavLst>
                                        <p:tav tm="0">
                                          <p:val>
                                            <p:strVal val="#ppt_x"/>
                                          </p:val>
                                        </p:tav>
                                        <p:tav tm="100000">
                                          <p:val>
                                            <p:strVal val="#ppt_x"/>
                                          </p:val>
                                        </p:tav>
                                      </p:tavLst>
                                    </p:anim>
                                    <p:anim calcmode="lin" valueType="num">
                                      <p:cBhvr>
                                        <p:cTn id="18" dur="500" fill="hold"/>
                                        <p:tgtEl>
                                          <p:spTgt spid="2051">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57576" showWhenStopped="0">
                <p:cTn id="19" fill="hold" display="0">
                  <p:stCondLst>
                    <p:cond delay="indefinite"/>
                  </p:stCondLst>
                  <p:endCondLst>
                    <p:cond evt="onStopAudio" delay="0">
                      <p:tgtEl>
                        <p:sldTgt/>
                      </p:tgtEl>
                    </p:cond>
                  </p:endCondLst>
                </p:cTn>
                <p:tgtEl>
                  <p:spTgt spid="8"/>
                </p:tgtEl>
              </p:cMediaNode>
            </p:audio>
          </p:childTnLst>
        </p:cTn>
      </p:par>
    </p:tnLst>
    <p:bldLst>
      <p:bldP spid="2050" grpId="0"/>
      <p:bldP spid="2051"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95300" y="533400"/>
            <a:ext cx="5715000" cy="1143000"/>
          </a:xfrm>
        </p:spPr>
        <p:txBody>
          <a:bodyPr>
            <a:normAutofit/>
          </a:bodyPr>
          <a:lstStyle/>
          <a:p>
            <a:pPr eaLnBrk="1" hangingPunct="1">
              <a:defRPr/>
            </a:pPr>
            <a:r>
              <a:rPr lang="en-US" sz="2800" dirty="0" smtClean="0">
                <a:solidFill>
                  <a:schemeClr val="accent1">
                    <a:lumMod val="75000"/>
                  </a:schemeClr>
                </a:solidFill>
                <a:latin typeface="Times New Roman" pitchFamily="18" charset="0"/>
              </a:rPr>
              <a:t>CHEMICAL HAZARDS 2</a:t>
            </a:r>
            <a:br>
              <a:rPr lang="en-US" sz="2800" dirty="0" smtClean="0">
                <a:solidFill>
                  <a:schemeClr val="accent1">
                    <a:lumMod val="75000"/>
                  </a:schemeClr>
                </a:solidFill>
                <a:latin typeface="Times New Roman" pitchFamily="18" charset="0"/>
              </a:rPr>
            </a:br>
            <a:r>
              <a:rPr lang="en-US" sz="2800" dirty="0" smtClean="0">
                <a:solidFill>
                  <a:schemeClr val="accent1">
                    <a:lumMod val="75000"/>
                  </a:schemeClr>
                </a:solidFill>
                <a:latin typeface="Times New Roman" pitchFamily="18" charset="0"/>
              </a:rPr>
              <a:t>Corrosives/Caustics</a:t>
            </a:r>
            <a:endParaRPr lang="en-US" sz="2800" dirty="0" smtClean="0">
              <a:solidFill>
                <a:schemeClr val="accent1">
                  <a:lumMod val="75000"/>
                </a:schemeClr>
              </a:solidFill>
            </a:endParaRPr>
          </a:p>
        </p:txBody>
      </p:sp>
      <p:pic>
        <p:nvPicPr>
          <p:cNvPr id="11268" name="Picture 5" descr="DSC00868"/>
          <p:cNvPicPr>
            <a:picLocks noGrp="1" noChangeAspect="1" noChangeArrowheads="1"/>
          </p:cNvPicPr>
          <p:nvPr>
            <p:ph sz="half" idx="1"/>
          </p:nvPr>
        </p:nvPicPr>
        <p:blipFill>
          <a:blip r:embed="rId5" cstate="print">
            <a:lum bright="8000"/>
          </a:blip>
          <a:srcRect/>
          <a:stretch>
            <a:fillRect/>
          </a:stretch>
        </p:blipFill>
        <p:spPr>
          <a:xfrm>
            <a:off x="457200" y="2133600"/>
            <a:ext cx="4038600" cy="3248025"/>
          </a:xfrm>
        </p:spPr>
      </p:pic>
      <p:sp>
        <p:nvSpPr>
          <p:cNvPr id="17411" name="Rectangle 3"/>
          <p:cNvSpPr>
            <a:spLocks noGrp="1" noChangeArrowheads="1"/>
          </p:cNvSpPr>
          <p:nvPr>
            <p:ph type="body" sz="half" idx="2"/>
          </p:nvPr>
        </p:nvSpPr>
        <p:spPr>
          <a:xfrm>
            <a:off x="4572000" y="838200"/>
            <a:ext cx="4038600" cy="5486400"/>
          </a:xfrm>
        </p:spPr>
        <p:txBody>
          <a:bodyPr>
            <a:normAutofit/>
          </a:bodyPr>
          <a:lstStyle/>
          <a:p>
            <a:pPr eaLnBrk="1" hangingPunct="1">
              <a:buFont typeface="Wingdings" pitchFamily="2" charset="2"/>
              <a:buNone/>
              <a:defRPr/>
            </a:pPr>
            <a:r>
              <a:rPr lang="en-US" sz="2800" dirty="0" smtClean="0">
                <a:latin typeface="Times New Roman" pitchFamily="18" charset="0"/>
              </a:rPr>
              <a:t>   </a:t>
            </a:r>
            <a:r>
              <a:rPr lang="en-US" sz="3200" dirty="0" smtClean="0">
                <a:latin typeface="Times New Roman" pitchFamily="18" charset="0"/>
              </a:rPr>
              <a:t>Substances capable of causing irreversible alteration to living tissue.  Very low or high </a:t>
            </a:r>
            <a:r>
              <a:rPr lang="en-US" sz="3200" dirty="0" err="1" smtClean="0">
                <a:latin typeface="Times New Roman" pitchFamily="18" charset="0"/>
              </a:rPr>
              <a:t>pH.</a:t>
            </a:r>
            <a:endParaRPr lang="en-US" sz="3200" dirty="0" smtClean="0">
              <a:latin typeface="Times New Roman" pitchFamily="18" charset="0"/>
            </a:endParaRPr>
          </a:p>
          <a:p>
            <a:pPr lvl="1" eaLnBrk="1" hangingPunct="1">
              <a:defRPr/>
            </a:pPr>
            <a:r>
              <a:rPr lang="en-US" sz="3200" dirty="0" smtClean="0">
                <a:latin typeface="Times New Roman" pitchFamily="18" charset="0"/>
              </a:rPr>
              <a:t>Hydrochloric Acid</a:t>
            </a:r>
          </a:p>
          <a:p>
            <a:pPr lvl="1" eaLnBrk="1" hangingPunct="1">
              <a:defRPr/>
            </a:pPr>
            <a:r>
              <a:rPr lang="en-US" sz="3200" dirty="0" smtClean="0">
                <a:latin typeface="Times New Roman" pitchFamily="18" charset="0"/>
              </a:rPr>
              <a:t>Ammonium Hydroxide</a:t>
            </a:r>
          </a:p>
          <a:p>
            <a:pPr lvl="1" eaLnBrk="1" hangingPunct="1">
              <a:defRPr/>
            </a:pPr>
            <a:r>
              <a:rPr lang="en-US" sz="3200" dirty="0" smtClean="0">
                <a:latin typeface="Times New Roman" pitchFamily="18" charset="0"/>
              </a:rPr>
              <a:t>Sulfuric Acid</a:t>
            </a:r>
          </a:p>
          <a:p>
            <a:pPr lvl="1" eaLnBrk="1" hangingPunct="1">
              <a:defRPr/>
            </a:pPr>
            <a:r>
              <a:rPr lang="en-US" sz="3200" dirty="0" smtClean="0">
                <a:latin typeface="Times New Roman" pitchFamily="18" charset="0"/>
              </a:rPr>
              <a:t>Sodium Hydroxide</a:t>
            </a:r>
          </a:p>
        </p:txBody>
      </p:sp>
      <p:pic>
        <p:nvPicPr>
          <p:cNvPr id="9" name="~PP83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7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303"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normAutofit/>
          </a:bodyPr>
          <a:lstStyle/>
          <a:p>
            <a:pPr eaLnBrk="1" hangingPunct="1">
              <a:defRPr/>
            </a:pPr>
            <a:r>
              <a:rPr lang="en-US" smtClean="0">
                <a:latin typeface="Times New Roman" pitchFamily="18" charset="0"/>
              </a:rPr>
              <a:t>CHEMICAL HAZARDS 3</a:t>
            </a:r>
            <a:br>
              <a:rPr lang="en-US" smtClean="0">
                <a:latin typeface="Times New Roman" pitchFamily="18" charset="0"/>
              </a:rPr>
            </a:br>
            <a:r>
              <a:rPr lang="en-US" smtClean="0">
                <a:latin typeface="Times New Roman" pitchFamily="18" charset="0"/>
              </a:rPr>
              <a:t>Irritants	</a:t>
            </a:r>
          </a:p>
        </p:txBody>
      </p:sp>
      <p:sp>
        <p:nvSpPr>
          <p:cNvPr id="18435" name="Rectangle 3"/>
          <p:cNvSpPr>
            <a:spLocks noGrp="1" noChangeArrowheads="1"/>
          </p:cNvSpPr>
          <p:nvPr>
            <p:ph idx="1"/>
          </p:nvPr>
        </p:nvSpPr>
        <p:spPr/>
        <p:txBody>
          <a:bodyPr>
            <a:normAutofit lnSpcReduction="10000"/>
          </a:bodyPr>
          <a:lstStyle/>
          <a:p>
            <a:pPr eaLnBrk="1" hangingPunct="1">
              <a:defRPr/>
            </a:pPr>
            <a:r>
              <a:rPr lang="en-US" sz="3200" dirty="0" smtClean="0">
                <a:latin typeface="Times New Roman" pitchFamily="18" charset="0"/>
              </a:rPr>
              <a:t>Substances capable of causing reversible inflammation of living tissue.  Generally affect skin and upper respiratory tract.</a:t>
            </a:r>
          </a:p>
          <a:p>
            <a:pPr lvl="1" eaLnBrk="1" hangingPunct="1">
              <a:defRPr/>
            </a:pPr>
            <a:r>
              <a:rPr lang="en-US" sz="3200" dirty="0" smtClean="0">
                <a:latin typeface="Times New Roman" pitchFamily="18" charset="0"/>
              </a:rPr>
              <a:t>Ammonia</a:t>
            </a:r>
          </a:p>
          <a:p>
            <a:pPr lvl="1" eaLnBrk="1" hangingPunct="1">
              <a:defRPr/>
            </a:pPr>
            <a:r>
              <a:rPr lang="en-US" sz="3200" dirty="0" smtClean="0">
                <a:latin typeface="Times New Roman" pitchFamily="18" charset="0"/>
              </a:rPr>
              <a:t>Pepper Spray</a:t>
            </a:r>
          </a:p>
          <a:p>
            <a:pPr lvl="1" eaLnBrk="1" hangingPunct="1">
              <a:defRPr/>
            </a:pPr>
            <a:r>
              <a:rPr lang="en-US" sz="3200" dirty="0" smtClean="0">
                <a:latin typeface="Times New Roman" pitchFamily="18" charset="0"/>
              </a:rPr>
              <a:t>Volatile Organic Compounds</a:t>
            </a:r>
          </a:p>
        </p:txBody>
      </p:sp>
      <p:pic>
        <p:nvPicPr>
          <p:cNvPr id="6" name="~PP42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818"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normAutofit/>
          </a:bodyPr>
          <a:lstStyle/>
          <a:p>
            <a:pPr eaLnBrk="1" hangingPunct="1">
              <a:defRPr/>
            </a:pPr>
            <a:r>
              <a:rPr lang="en-US" smtClean="0">
                <a:latin typeface="Times New Roman" pitchFamily="18" charset="0"/>
              </a:rPr>
              <a:t>CHEMICAL HAZARDS 4  Sensitizers</a:t>
            </a:r>
          </a:p>
        </p:txBody>
      </p:sp>
      <p:sp>
        <p:nvSpPr>
          <p:cNvPr id="20483" name="Rectangle 3"/>
          <p:cNvSpPr>
            <a:spLocks noGrp="1" noChangeArrowheads="1"/>
          </p:cNvSpPr>
          <p:nvPr>
            <p:ph idx="1"/>
          </p:nvPr>
        </p:nvSpPr>
        <p:spPr>
          <a:xfrm>
            <a:off x="1176866" y="2246098"/>
            <a:ext cx="6798736" cy="3444997"/>
          </a:xfrm>
        </p:spPr>
        <p:txBody>
          <a:bodyPr>
            <a:noAutofit/>
          </a:bodyPr>
          <a:lstStyle/>
          <a:p>
            <a:pPr eaLnBrk="1" hangingPunct="1">
              <a:defRPr/>
            </a:pPr>
            <a:r>
              <a:rPr lang="en-US" sz="2800" dirty="0" smtClean="0">
                <a:latin typeface="Times New Roman" pitchFamily="18" charset="0"/>
              </a:rPr>
              <a:t>Substances capable of causing an enhanced immune system response.  Reactions become more serious over time.</a:t>
            </a:r>
          </a:p>
          <a:p>
            <a:pPr lvl="1" eaLnBrk="1" hangingPunct="1">
              <a:defRPr/>
            </a:pPr>
            <a:r>
              <a:rPr lang="en-US" sz="2800" dirty="0" smtClean="0">
                <a:latin typeface="Times New Roman" pitchFamily="18" charset="0"/>
              </a:rPr>
              <a:t>Formaldehyde</a:t>
            </a:r>
          </a:p>
          <a:p>
            <a:pPr lvl="1" eaLnBrk="1" hangingPunct="1">
              <a:defRPr/>
            </a:pPr>
            <a:r>
              <a:rPr lang="en-US" sz="2800" dirty="0" err="1" smtClean="0">
                <a:latin typeface="Times New Roman" pitchFamily="18" charset="0"/>
              </a:rPr>
              <a:t>Isocyanates</a:t>
            </a:r>
            <a:endParaRPr lang="en-US" sz="2800" dirty="0" smtClean="0">
              <a:latin typeface="Times New Roman" pitchFamily="18" charset="0"/>
            </a:endParaRPr>
          </a:p>
          <a:p>
            <a:pPr lvl="1" eaLnBrk="1" hangingPunct="1">
              <a:defRPr/>
            </a:pPr>
            <a:r>
              <a:rPr lang="en-US" sz="2800" dirty="0" smtClean="0">
                <a:latin typeface="Times New Roman" pitchFamily="18" charset="0"/>
              </a:rPr>
              <a:t>Metals</a:t>
            </a:r>
          </a:p>
          <a:p>
            <a:pPr lvl="1" eaLnBrk="1" hangingPunct="1">
              <a:defRPr/>
            </a:pPr>
            <a:r>
              <a:rPr lang="en-US" sz="2800" dirty="0" smtClean="0">
                <a:latin typeface="Times New Roman" pitchFamily="18" charset="0"/>
              </a:rPr>
              <a:t>Vinyl Chloride</a:t>
            </a:r>
          </a:p>
        </p:txBody>
      </p:sp>
      <p:pic>
        <p:nvPicPr>
          <p:cNvPr id="6" name="~PP265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9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1818"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66725" y="533400"/>
            <a:ext cx="8229600" cy="1143000"/>
          </a:xfrm>
        </p:spPr>
        <p:txBody>
          <a:bodyPr>
            <a:normAutofit fontScale="90000"/>
          </a:bodyPr>
          <a:lstStyle/>
          <a:p>
            <a:pPr eaLnBrk="1" hangingPunct="1">
              <a:defRPr/>
            </a:pPr>
            <a:r>
              <a:rPr lang="en-US" dirty="0" smtClean="0">
                <a:latin typeface="Times New Roman" pitchFamily="18" charset="0"/>
              </a:rPr>
              <a:t>CHEMICAL HAZARDS 5</a:t>
            </a:r>
            <a:br>
              <a:rPr lang="en-US" dirty="0" smtClean="0">
                <a:latin typeface="Times New Roman" pitchFamily="18" charset="0"/>
              </a:rPr>
            </a:br>
            <a:r>
              <a:rPr lang="en-US" dirty="0" smtClean="0">
                <a:latin typeface="Times New Roman" pitchFamily="18" charset="0"/>
              </a:rPr>
              <a:t>Teratogens</a:t>
            </a:r>
          </a:p>
        </p:txBody>
      </p:sp>
      <p:pic>
        <p:nvPicPr>
          <p:cNvPr id="14339" name="Picture 5" descr="martini74"/>
          <p:cNvPicPr>
            <a:picLocks noGrp="1" noChangeAspect="1" noChangeArrowheads="1"/>
          </p:cNvPicPr>
          <p:nvPr>
            <p:ph type="clipArt" sz="half" idx="1"/>
          </p:nvPr>
        </p:nvPicPr>
        <p:blipFill>
          <a:blip r:embed="rId5" cstate="print"/>
          <a:stretch>
            <a:fillRect/>
          </a:stretch>
        </p:blipFill>
        <p:spPr>
          <a:xfrm>
            <a:off x="852206" y="1600200"/>
            <a:ext cx="3248588" cy="4533900"/>
          </a:xfrm>
        </p:spPr>
      </p:pic>
      <p:sp>
        <p:nvSpPr>
          <p:cNvPr id="19459" name="Rectangle 3"/>
          <p:cNvSpPr>
            <a:spLocks noGrp="1" noChangeArrowheads="1"/>
          </p:cNvSpPr>
          <p:nvPr>
            <p:ph type="body" sz="half" idx="2"/>
          </p:nvPr>
        </p:nvSpPr>
        <p:spPr>
          <a:xfrm>
            <a:off x="4114800" y="1600200"/>
            <a:ext cx="4038600" cy="4533900"/>
          </a:xfrm>
        </p:spPr>
        <p:txBody>
          <a:bodyPr>
            <a:normAutofit lnSpcReduction="10000"/>
          </a:bodyPr>
          <a:lstStyle/>
          <a:p>
            <a:pPr eaLnBrk="1" hangingPunct="1">
              <a:defRPr/>
            </a:pPr>
            <a:r>
              <a:rPr lang="en-US" sz="2800" dirty="0" smtClean="0">
                <a:latin typeface="Times New Roman" pitchFamily="18" charset="0"/>
              </a:rPr>
              <a:t>Substances capable of perinatal aberrations in an exposed embryo or fetus (i.e. birth defects).</a:t>
            </a:r>
          </a:p>
          <a:p>
            <a:pPr eaLnBrk="1" hangingPunct="1">
              <a:defRPr/>
            </a:pPr>
            <a:endParaRPr lang="en-US" sz="2800" dirty="0" smtClean="0">
              <a:latin typeface="Times New Roman" pitchFamily="18" charset="0"/>
            </a:endParaRPr>
          </a:p>
          <a:p>
            <a:pPr lvl="1" eaLnBrk="1" hangingPunct="1">
              <a:defRPr/>
            </a:pPr>
            <a:r>
              <a:rPr lang="en-US" sz="3200" dirty="0" smtClean="0">
                <a:latin typeface="Times New Roman" pitchFamily="18" charset="0"/>
              </a:rPr>
              <a:t>Ethanol (beverage alcohol)</a:t>
            </a:r>
          </a:p>
          <a:p>
            <a:pPr lvl="1" eaLnBrk="1" hangingPunct="1">
              <a:defRPr/>
            </a:pPr>
            <a:r>
              <a:rPr lang="en-US" sz="3200" dirty="0" smtClean="0">
                <a:latin typeface="Times New Roman" pitchFamily="18" charset="0"/>
              </a:rPr>
              <a:t>Lead</a:t>
            </a:r>
          </a:p>
          <a:p>
            <a:pPr lvl="1" eaLnBrk="1" hangingPunct="1">
              <a:defRPr/>
            </a:pPr>
            <a:r>
              <a:rPr lang="en-US" sz="3200" dirty="0" smtClean="0">
                <a:latin typeface="Times New Roman" pitchFamily="18" charset="0"/>
              </a:rPr>
              <a:t>Thalidomide</a:t>
            </a:r>
          </a:p>
          <a:p>
            <a:pPr lvl="1" eaLnBrk="1" hangingPunct="1">
              <a:buFont typeface="Wingdings" pitchFamily="2" charset="2"/>
              <a:buNone/>
              <a:defRPr/>
            </a:pPr>
            <a:endParaRPr lang="en-US" dirty="0" smtClean="0">
              <a:latin typeface="Times New Roman" pitchFamily="18" charset="0"/>
            </a:endParaRPr>
          </a:p>
        </p:txBody>
      </p:sp>
      <p:pic>
        <p:nvPicPr>
          <p:cNvPr id="7" name="~PP39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5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9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8788"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66725" y="533400"/>
            <a:ext cx="8229600" cy="1143000"/>
          </a:xfrm>
        </p:spPr>
        <p:txBody>
          <a:bodyPr>
            <a:normAutofit fontScale="90000"/>
          </a:bodyPr>
          <a:lstStyle/>
          <a:p>
            <a:pPr eaLnBrk="1" hangingPunct="1">
              <a:defRPr/>
            </a:pPr>
            <a:r>
              <a:rPr lang="en-US" dirty="0" smtClean="0">
                <a:latin typeface="Times New Roman" pitchFamily="18" charset="0"/>
              </a:rPr>
              <a:t>Controlling Chemical Hazards in the Workplace</a:t>
            </a:r>
            <a:endParaRPr lang="en-US" dirty="0" smtClean="0"/>
          </a:p>
        </p:txBody>
      </p:sp>
      <p:sp>
        <p:nvSpPr>
          <p:cNvPr id="12291" name="Rectangle 3"/>
          <p:cNvSpPr>
            <a:spLocks noGrp="1" noChangeArrowheads="1"/>
          </p:cNvSpPr>
          <p:nvPr>
            <p:ph type="body" sz="half" idx="1"/>
          </p:nvPr>
        </p:nvSpPr>
        <p:spPr/>
        <p:txBody>
          <a:bodyPr>
            <a:normAutofit lnSpcReduction="10000"/>
          </a:bodyPr>
          <a:lstStyle/>
          <a:p>
            <a:pPr eaLnBrk="1" hangingPunct="1">
              <a:lnSpc>
                <a:spcPct val="90000"/>
              </a:lnSpc>
              <a:defRPr/>
            </a:pPr>
            <a:r>
              <a:rPr lang="en-US" sz="2800" smtClean="0">
                <a:latin typeface="Times New Roman" pitchFamily="18" charset="0"/>
              </a:rPr>
              <a:t>Engineering Controls</a:t>
            </a:r>
          </a:p>
          <a:p>
            <a:pPr lvl="1" eaLnBrk="1" hangingPunct="1">
              <a:lnSpc>
                <a:spcPct val="90000"/>
              </a:lnSpc>
              <a:defRPr/>
            </a:pPr>
            <a:r>
              <a:rPr lang="en-US" sz="2400" smtClean="0">
                <a:latin typeface="Times New Roman" pitchFamily="18" charset="0"/>
              </a:rPr>
              <a:t>Ventilation – Dilution and local</a:t>
            </a:r>
          </a:p>
          <a:p>
            <a:pPr lvl="1" eaLnBrk="1" hangingPunct="1">
              <a:lnSpc>
                <a:spcPct val="90000"/>
              </a:lnSpc>
              <a:buFont typeface="Wingdings" pitchFamily="2" charset="2"/>
              <a:buNone/>
              <a:defRPr/>
            </a:pPr>
            <a:r>
              <a:rPr lang="en-US" sz="2400" smtClean="0">
                <a:latin typeface="Times New Roman" pitchFamily="18" charset="0"/>
              </a:rPr>
              <a:t>	</a:t>
            </a:r>
          </a:p>
          <a:p>
            <a:pPr eaLnBrk="1" hangingPunct="1">
              <a:lnSpc>
                <a:spcPct val="90000"/>
              </a:lnSpc>
              <a:defRPr/>
            </a:pPr>
            <a:r>
              <a:rPr lang="en-US" sz="2800" smtClean="0">
                <a:latin typeface="Times New Roman" pitchFamily="18" charset="0"/>
              </a:rPr>
              <a:t>Administrative Controls</a:t>
            </a:r>
          </a:p>
          <a:p>
            <a:pPr lvl="1" eaLnBrk="1" hangingPunct="1">
              <a:lnSpc>
                <a:spcPct val="90000"/>
              </a:lnSpc>
              <a:defRPr/>
            </a:pPr>
            <a:r>
              <a:rPr lang="en-US" sz="2400" smtClean="0">
                <a:latin typeface="Times New Roman" pitchFamily="18" charset="0"/>
              </a:rPr>
              <a:t>Training &amp; Education		</a:t>
            </a:r>
          </a:p>
          <a:p>
            <a:pPr eaLnBrk="1" hangingPunct="1">
              <a:lnSpc>
                <a:spcPct val="90000"/>
              </a:lnSpc>
              <a:defRPr/>
            </a:pPr>
            <a:r>
              <a:rPr lang="en-US" sz="2800" smtClean="0">
                <a:latin typeface="Times New Roman" pitchFamily="18" charset="0"/>
              </a:rPr>
              <a:t>Personal Protective Equipment (PPE)</a:t>
            </a:r>
          </a:p>
          <a:p>
            <a:pPr lvl="1" eaLnBrk="1" hangingPunct="1">
              <a:lnSpc>
                <a:spcPct val="90000"/>
              </a:lnSpc>
              <a:defRPr/>
            </a:pPr>
            <a:r>
              <a:rPr lang="en-US" sz="2400" smtClean="0">
                <a:latin typeface="Times New Roman" pitchFamily="18" charset="0"/>
              </a:rPr>
              <a:t>Gloves, respirators, clothing</a:t>
            </a:r>
          </a:p>
        </p:txBody>
      </p:sp>
      <p:pic>
        <p:nvPicPr>
          <p:cNvPr id="15364" name="Picture 13" descr="class_unit_vent"/>
          <p:cNvPicPr>
            <a:picLocks noGrp="1" noChangeAspect="1" noChangeArrowheads="1"/>
          </p:cNvPicPr>
          <p:nvPr>
            <p:ph sz="quarter" idx="2"/>
          </p:nvPr>
        </p:nvPicPr>
        <p:blipFill>
          <a:blip r:embed="rId5" cstate="print"/>
          <a:stretch>
            <a:fillRect/>
          </a:stretch>
        </p:blipFill>
        <p:spPr>
          <a:xfrm>
            <a:off x="5233763" y="1600200"/>
            <a:ext cx="2867473" cy="2190750"/>
          </a:xfrm>
        </p:spPr>
      </p:pic>
      <p:pic>
        <p:nvPicPr>
          <p:cNvPr id="15365" name="Picture 15" descr="flow_anime"/>
          <p:cNvPicPr>
            <a:picLocks noGrp="1" noChangeAspect="1" noChangeArrowheads="1" noCrop="1"/>
          </p:cNvPicPr>
          <p:nvPr>
            <p:ph sz="quarter" idx="3"/>
          </p:nvPr>
        </p:nvPicPr>
        <p:blipFill>
          <a:blip r:embed="rId6" cstate="print"/>
          <a:stretch>
            <a:fillRect/>
          </a:stretch>
        </p:blipFill>
        <p:spPr>
          <a:xfrm>
            <a:off x="5765654" y="3943350"/>
            <a:ext cx="1803691" cy="2190750"/>
          </a:xfrm>
        </p:spPr>
      </p:pic>
      <p:pic>
        <p:nvPicPr>
          <p:cNvPr id="12" name="~PP310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28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999" fill="hold"/>
                                        <p:tgtEl>
                                          <p:spTgt spid="12"/>
                                        </p:tgtEl>
                                      </p:cBhvr>
                                    </p:cmd>
                                  </p:childTnLst>
                                </p:cTn>
                              </p:par>
                            </p:childTnLst>
                          </p:cTn>
                        </p:par>
                        <p:par>
                          <p:cTn id="7" fill="hold">
                            <p:stCondLst>
                              <p:cond delay="27999"/>
                            </p:stCondLst>
                            <p:childTnLst>
                              <p:par>
                                <p:cTn id="8" presetID="42" presetClass="entr" presetSubtype="0" fill="hold" grpId="0" nodeType="afterEffect">
                                  <p:stCondLst>
                                    <p:cond delay="0"/>
                                  </p:stCondLst>
                                  <p:childTnLst>
                                    <p:set>
                                      <p:cBhvr>
                                        <p:cTn id="9" dur="1" fill="hold">
                                          <p:stCondLst>
                                            <p:cond delay="0"/>
                                          </p:stCondLst>
                                        </p:cTn>
                                        <p:tgtEl>
                                          <p:spTgt spid="12291">
                                            <p:txEl>
                                              <p:pRg st="0" end="0"/>
                                            </p:txEl>
                                          </p:spTgt>
                                        </p:tgtEl>
                                        <p:attrNameLst>
                                          <p:attrName>style.visibility</p:attrName>
                                        </p:attrNameLst>
                                      </p:cBhvr>
                                      <p:to>
                                        <p:strVal val="visible"/>
                                      </p:to>
                                    </p:set>
                                    <p:animEffect transition="in" filter="fade">
                                      <p:cBhvr>
                                        <p:cTn id="10" dur="500"/>
                                        <p:tgtEl>
                                          <p:spTgt spid="12291">
                                            <p:txEl>
                                              <p:pRg st="0" end="0"/>
                                            </p:txEl>
                                          </p:spTgt>
                                        </p:tgtEl>
                                      </p:cBhvr>
                                    </p:animEffect>
                                    <p:anim calcmode="lin" valueType="num">
                                      <p:cBhvr>
                                        <p:cTn id="11" dur="500" fill="hold"/>
                                        <p:tgtEl>
                                          <p:spTgt spid="1229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12291">
                                            <p:txEl>
                                              <p:pRg st="0" end="0"/>
                                            </p:txEl>
                                          </p:spTgt>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animEffect transition="in" filter="fade">
                                      <p:cBhvr>
                                        <p:cTn id="15" dur="1000"/>
                                        <p:tgtEl>
                                          <p:spTgt spid="12291">
                                            <p:txEl>
                                              <p:pRg st="1" end="1"/>
                                            </p:txEl>
                                          </p:spTgt>
                                        </p:tgtEl>
                                      </p:cBhvr>
                                    </p:animEffect>
                                    <p:anim calcmode="lin" valueType="num">
                                      <p:cBhvr>
                                        <p:cTn id="16" dur="1000" fill="hold"/>
                                        <p:tgtEl>
                                          <p:spTgt spid="12291">
                                            <p:txEl>
                                              <p:pRg st="1" end="1"/>
                                            </p:txEl>
                                          </p:spTgt>
                                        </p:tgtEl>
                                        <p:attrNameLst>
                                          <p:attrName>ppt_x</p:attrName>
                                        </p:attrNameLst>
                                      </p:cBhvr>
                                      <p:tavLst>
                                        <p:tav tm="0">
                                          <p:val>
                                            <p:strVal val="#ppt_x"/>
                                          </p:val>
                                        </p:tav>
                                        <p:tav tm="100000">
                                          <p:val>
                                            <p:strVal val="#ppt_x"/>
                                          </p:val>
                                        </p:tav>
                                      </p:tavLst>
                                    </p:anim>
                                    <p:anim calcmode="lin" valueType="num">
                                      <p:cBhvr>
                                        <p:cTn id="17" dur="1000" fill="hold"/>
                                        <p:tgtEl>
                                          <p:spTgt spid="12291">
                                            <p:txEl>
                                              <p:pRg st="1" end="1"/>
                                            </p:txEl>
                                          </p:spTgt>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2291">
                                            <p:txEl>
                                              <p:pRg st="2" end="2"/>
                                            </p:txEl>
                                          </p:spTgt>
                                        </p:tgtEl>
                                        <p:attrNameLst>
                                          <p:attrName>style.visibility</p:attrName>
                                        </p:attrNameLst>
                                      </p:cBhvr>
                                      <p:to>
                                        <p:strVal val="visible"/>
                                      </p:to>
                                    </p:set>
                                    <p:animEffect transition="in" filter="fade">
                                      <p:cBhvr>
                                        <p:cTn id="20" dur="1000"/>
                                        <p:tgtEl>
                                          <p:spTgt spid="12291">
                                            <p:txEl>
                                              <p:pRg st="2" end="2"/>
                                            </p:txEl>
                                          </p:spTgt>
                                        </p:tgtEl>
                                      </p:cBhvr>
                                    </p:animEffect>
                                    <p:anim calcmode="lin" valueType="num">
                                      <p:cBhvr>
                                        <p:cTn id="21" dur="1000" fill="hold"/>
                                        <p:tgtEl>
                                          <p:spTgt spid="12291">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12291">
                                            <p:txEl>
                                              <p:pRg st="2" end="2"/>
                                            </p:txEl>
                                          </p:spTgt>
                                        </p:tgtEl>
                                        <p:attrNameLst>
                                          <p:attrName>ppt_y</p:attrName>
                                        </p:attrNameLst>
                                      </p:cBhvr>
                                      <p:tavLst>
                                        <p:tav tm="0">
                                          <p:val>
                                            <p:strVal val="#ppt_y+.1"/>
                                          </p:val>
                                        </p:tav>
                                        <p:tav tm="100000">
                                          <p:val>
                                            <p:strVal val="#ppt_y"/>
                                          </p:val>
                                        </p:tav>
                                      </p:tavLst>
                                    </p:anim>
                                  </p:childTnLst>
                                </p:cTn>
                              </p:par>
                            </p:childTnLst>
                          </p:cTn>
                        </p:par>
                        <p:par>
                          <p:cTn id="23" fill="hold">
                            <p:stCondLst>
                              <p:cond delay="28999"/>
                            </p:stCondLst>
                            <p:childTnLst>
                              <p:par>
                                <p:cTn id="24" presetID="42" presetClass="entr" presetSubtype="0" fill="hold" grpId="0" nodeType="afterEffect">
                                  <p:stCondLst>
                                    <p:cond delay="0"/>
                                  </p:stCondLst>
                                  <p:childTnLst>
                                    <p:set>
                                      <p:cBhvr>
                                        <p:cTn id="25" dur="1" fill="hold">
                                          <p:stCondLst>
                                            <p:cond delay="0"/>
                                          </p:stCondLst>
                                        </p:cTn>
                                        <p:tgtEl>
                                          <p:spTgt spid="12291">
                                            <p:txEl>
                                              <p:pRg st="3" end="3"/>
                                            </p:txEl>
                                          </p:spTgt>
                                        </p:tgtEl>
                                        <p:attrNameLst>
                                          <p:attrName>style.visibility</p:attrName>
                                        </p:attrNameLst>
                                      </p:cBhvr>
                                      <p:to>
                                        <p:strVal val="visible"/>
                                      </p:to>
                                    </p:set>
                                    <p:animEffect transition="in" filter="fade">
                                      <p:cBhvr>
                                        <p:cTn id="26" dur="500"/>
                                        <p:tgtEl>
                                          <p:spTgt spid="12291">
                                            <p:txEl>
                                              <p:pRg st="3" end="3"/>
                                            </p:txEl>
                                          </p:spTgt>
                                        </p:tgtEl>
                                      </p:cBhvr>
                                    </p:animEffect>
                                    <p:anim calcmode="lin" valueType="num">
                                      <p:cBhvr>
                                        <p:cTn id="27" dur="500" fill="hold"/>
                                        <p:tgtEl>
                                          <p:spTgt spid="12291">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12291">
                                            <p:txEl>
                                              <p:pRg st="3" end="3"/>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291">
                                            <p:txEl>
                                              <p:pRg st="4" end="4"/>
                                            </p:txEl>
                                          </p:spTgt>
                                        </p:tgtEl>
                                        <p:attrNameLst>
                                          <p:attrName>style.visibility</p:attrName>
                                        </p:attrNameLst>
                                      </p:cBhvr>
                                      <p:to>
                                        <p:strVal val="visible"/>
                                      </p:to>
                                    </p:set>
                                    <p:animEffect transition="in" filter="fade">
                                      <p:cBhvr>
                                        <p:cTn id="31" dur="1000"/>
                                        <p:tgtEl>
                                          <p:spTgt spid="12291">
                                            <p:txEl>
                                              <p:pRg st="4" end="4"/>
                                            </p:txEl>
                                          </p:spTgt>
                                        </p:tgtEl>
                                      </p:cBhvr>
                                    </p:animEffect>
                                    <p:anim calcmode="lin" valueType="num">
                                      <p:cBhvr>
                                        <p:cTn id="32" dur="1000" fill="hold"/>
                                        <p:tgtEl>
                                          <p:spTgt spid="12291">
                                            <p:txEl>
                                              <p:pRg st="4" end="4"/>
                                            </p:txEl>
                                          </p:spTgt>
                                        </p:tgtEl>
                                        <p:attrNameLst>
                                          <p:attrName>ppt_x</p:attrName>
                                        </p:attrNameLst>
                                      </p:cBhvr>
                                      <p:tavLst>
                                        <p:tav tm="0">
                                          <p:val>
                                            <p:strVal val="#ppt_x"/>
                                          </p:val>
                                        </p:tav>
                                        <p:tav tm="100000">
                                          <p:val>
                                            <p:strVal val="#ppt_x"/>
                                          </p:val>
                                        </p:tav>
                                      </p:tavLst>
                                    </p:anim>
                                    <p:anim calcmode="lin" valueType="num">
                                      <p:cBhvr>
                                        <p:cTn id="33" dur="1000" fill="hold"/>
                                        <p:tgtEl>
                                          <p:spTgt spid="12291">
                                            <p:txEl>
                                              <p:pRg st="4" end="4"/>
                                            </p:txEl>
                                          </p:spTgt>
                                        </p:tgtEl>
                                        <p:attrNameLst>
                                          <p:attrName>ppt_y</p:attrName>
                                        </p:attrNameLst>
                                      </p:cBhvr>
                                      <p:tavLst>
                                        <p:tav tm="0">
                                          <p:val>
                                            <p:strVal val="#ppt_y+.1"/>
                                          </p:val>
                                        </p:tav>
                                        <p:tav tm="100000">
                                          <p:val>
                                            <p:strVal val="#ppt_y"/>
                                          </p:val>
                                        </p:tav>
                                      </p:tavLst>
                                    </p:anim>
                                  </p:childTnLst>
                                </p:cTn>
                              </p:par>
                            </p:childTnLst>
                          </p:cTn>
                        </p:par>
                        <p:par>
                          <p:cTn id="34" fill="hold">
                            <p:stCondLst>
                              <p:cond delay="29999"/>
                            </p:stCondLst>
                            <p:childTnLst>
                              <p:par>
                                <p:cTn id="35" presetID="42" presetClass="entr" presetSubtype="0" fill="hold" grpId="0" nodeType="afterEffect">
                                  <p:stCondLst>
                                    <p:cond delay="0"/>
                                  </p:stCondLst>
                                  <p:childTnLst>
                                    <p:set>
                                      <p:cBhvr>
                                        <p:cTn id="36" dur="1" fill="hold">
                                          <p:stCondLst>
                                            <p:cond delay="0"/>
                                          </p:stCondLst>
                                        </p:cTn>
                                        <p:tgtEl>
                                          <p:spTgt spid="12291">
                                            <p:txEl>
                                              <p:pRg st="5" end="5"/>
                                            </p:txEl>
                                          </p:spTgt>
                                        </p:tgtEl>
                                        <p:attrNameLst>
                                          <p:attrName>style.visibility</p:attrName>
                                        </p:attrNameLst>
                                      </p:cBhvr>
                                      <p:to>
                                        <p:strVal val="visible"/>
                                      </p:to>
                                    </p:set>
                                    <p:animEffect transition="in" filter="fade">
                                      <p:cBhvr>
                                        <p:cTn id="37" dur="500"/>
                                        <p:tgtEl>
                                          <p:spTgt spid="12291">
                                            <p:txEl>
                                              <p:pRg st="5" end="5"/>
                                            </p:txEl>
                                          </p:spTgt>
                                        </p:tgtEl>
                                      </p:cBhvr>
                                    </p:animEffect>
                                    <p:anim calcmode="lin" valueType="num">
                                      <p:cBhvr>
                                        <p:cTn id="38" dur="500" fill="hold"/>
                                        <p:tgtEl>
                                          <p:spTgt spid="12291">
                                            <p:txEl>
                                              <p:pRg st="5" end="5"/>
                                            </p:txEl>
                                          </p:spTgt>
                                        </p:tgtEl>
                                        <p:attrNameLst>
                                          <p:attrName>ppt_x</p:attrName>
                                        </p:attrNameLst>
                                      </p:cBhvr>
                                      <p:tavLst>
                                        <p:tav tm="0">
                                          <p:val>
                                            <p:strVal val="#ppt_x"/>
                                          </p:val>
                                        </p:tav>
                                        <p:tav tm="100000">
                                          <p:val>
                                            <p:strVal val="#ppt_x"/>
                                          </p:val>
                                        </p:tav>
                                      </p:tavLst>
                                    </p:anim>
                                    <p:anim calcmode="lin" valueType="num">
                                      <p:cBhvr>
                                        <p:cTn id="39" dur="500" fill="hold"/>
                                        <p:tgtEl>
                                          <p:spTgt spid="12291">
                                            <p:txEl>
                                              <p:pRg st="5" end="5"/>
                                            </p:txEl>
                                          </p:spTgt>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2291">
                                            <p:txEl>
                                              <p:pRg st="6" end="6"/>
                                            </p:txEl>
                                          </p:spTgt>
                                        </p:tgtEl>
                                        <p:attrNameLst>
                                          <p:attrName>style.visibility</p:attrName>
                                        </p:attrNameLst>
                                      </p:cBhvr>
                                      <p:to>
                                        <p:strVal val="visible"/>
                                      </p:to>
                                    </p:set>
                                    <p:animEffect transition="in" filter="fade">
                                      <p:cBhvr>
                                        <p:cTn id="42" dur="1000"/>
                                        <p:tgtEl>
                                          <p:spTgt spid="12291">
                                            <p:txEl>
                                              <p:pRg st="6" end="6"/>
                                            </p:txEl>
                                          </p:spTgt>
                                        </p:tgtEl>
                                      </p:cBhvr>
                                    </p:animEffect>
                                    <p:anim calcmode="lin" valueType="num">
                                      <p:cBhvr>
                                        <p:cTn id="43" dur="1000" fill="hold"/>
                                        <p:tgtEl>
                                          <p:spTgt spid="12291">
                                            <p:txEl>
                                              <p:pRg st="6" end="6"/>
                                            </p:txEl>
                                          </p:spTgt>
                                        </p:tgtEl>
                                        <p:attrNameLst>
                                          <p:attrName>ppt_x</p:attrName>
                                        </p:attrNameLst>
                                      </p:cBhvr>
                                      <p:tavLst>
                                        <p:tav tm="0">
                                          <p:val>
                                            <p:strVal val="#ppt_x"/>
                                          </p:val>
                                        </p:tav>
                                        <p:tav tm="100000">
                                          <p:val>
                                            <p:strVal val="#ppt_x"/>
                                          </p:val>
                                        </p:tav>
                                      </p:tavLst>
                                    </p:anim>
                                    <p:anim calcmode="lin" valueType="num">
                                      <p:cBhvr>
                                        <p:cTn id="44" dur="1000" fill="hold"/>
                                        <p:tgtEl>
                                          <p:spTgt spid="12291">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3333" showWhenStopped="0">
                <p:cTn id="45"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2291" grpId="0" build="p"/>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p:txBody>
          <a:bodyPr>
            <a:normAutofit fontScale="90000"/>
          </a:bodyPr>
          <a:lstStyle/>
          <a:p>
            <a:pPr eaLnBrk="1" hangingPunct="1">
              <a:defRPr/>
            </a:pPr>
            <a:r>
              <a:rPr lang="en-US" sz="4000" b="1" smtClean="0">
                <a:latin typeface="Times New Roman" pitchFamily="18" charset="0"/>
              </a:rPr>
              <a:t>IF YOU HAVE ANY QUESTIONS ABOUT THIS PRESENTATION</a:t>
            </a:r>
          </a:p>
        </p:txBody>
      </p:sp>
      <p:sp>
        <p:nvSpPr>
          <p:cNvPr id="145411" name="Rectangle 3"/>
          <p:cNvSpPr>
            <a:spLocks noGrp="1" noChangeArrowheads="1"/>
          </p:cNvSpPr>
          <p:nvPr>
            <p:ph idx="1"/>
          </p:nvPr>
        </p:nvSpPr>
        <p:spPr/>
        <p:txBody>
          <a:bodyPr/>
          <a:lstStyle/>
          <a:p>
            <a:pPr algn="ctr" eaLnBrk="1" hangingPunct="1">
              <a:buFont typeface="Wingdings" pitchFamily="2" charset="2"/>
              <a:buNone/>
              <a:defRPr/>
            </a:pPr>
            <a:endParaRPr lang="en-US" dirty="0" smtClean="0">
              <a:latin typeface="Times New Roman" pitchFamily="18" charset="0"/>
            </a:endParaRPr>
          </a:p>
          <a:p>
            <a:pPr algn="ctr" eaLnBrk="1" hangingPunct="1">
              <a:buFont typeface="Wingdings" pitchFamily="2" charset="2"/>
              <a:buNone/>
              <a:defRPr/>
            </a:pPr>
            <a:r>
              <a:rPr lang="en-US" dirty="0" smtClean="0">
                <a:latin typeface="Times New Roman" pitchFamily="18" charset="0"/>
              </a:rPr>
              <a:t>Please contact Michael O’Rourke  </a:t>
            </a:r>
          </a:p>
          <a:p>
            <a:pPr algn="ctr" eaLnBrk="1" hangingPunct="1">
              <a:buFont typeface="Wingdings" pitchFamily="2" charset="2"/>
              <a:buNone/>
              <a:defRPr/>
            </a:pPr>
            <a:r>
              <a:rPr lang="en-US" dirty="0" smtClean="0">
                <a:latin typeface="Times New Roman" pitchFamily="18" charset="0"/>
              </a:rPr>
              <a:t>Ulster BOCES Risk Management</a:t>
            </a:r>
          </a:p>
          <a:p>
            <a:pPr algn="ctr" eaLnBrk="1" hangingPunct="1">
              <a:buFont typeface="Wingdings" pitchFamily="2" charset="2"/>
              <a:buNone/>
              <a:defRPr/>
            </a:pPr>
            <a:r>
              <a:rPr lang="en-US" dirty="0" smtClean="0">
                <a:latin typeface="Times New Roman" pitchFamily="18" charset="0"/>
              </a:rPr>
              <a:t>(845)255-1400</a:t>
            </a:r>
          </a:p>
          <a:p>
            <a:pPr algn="ctr" eaLnBrk="1" hangingPunct="1">
              <a:buFont typeface="Wingdings" pitchFamily="2" charset="2"/>
              <a:buNone/>
              <a:defRPr/>
            </a:pPr>
            <a:r>
              <a:rPr lang="en-US" dirty="0" smtClean="0">
                <a:latin typeface="Times New Roman" pitchFamily="18" charset="0"/>
              </a:rPr>
              <a:t>morourke@mhric.org</a:t>
            </a:r>
          </a:p>
        </p:txBody>
      </p:sp>
      <p:pic>
        <p:nvPicPr>
          <p:cNvPr id="5" name="~PP39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spd="med" advTm="1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grpId="0" nodeType="withEffect">
                                  <p:stCondLst>
                                    <p:cond delay="0"/>
                                  </p:stCondLst>
                                  <p:childTnLst>
                                    <p:set>
                                      <p:cBhvr>
                                        <p:cTn id="8" dur="1" fill="hold">
                                          <p:stCondLst>
                                            <p:cond delay="0"/>
                                          </p:stCondLst>
                                        </p:cTn>
                                        <p:tgtEl>
                                          <p:spTgt spid="145410"/>
                                        </p:tgtEl>
                                        <p:attrNameLst>
                                          <p:attrName>style.visibility</p:attrName>
                                        </p:attrNameLst>
                                      </p:cBhvr>
                                      <p:to>
                                        <p:strVal val="visible"/>
                                      </p:to>
                                    </p:set>
                                    <p:animEffect transition="in" filter="fade">
                                      <p:cBhvr>
                                        <p:cTn id="9" dur="2000"/>
                                        <p:tgtEl>
                                          <p:spTgt spid="145410"/>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145411"/>
                                        </p:tgtEl>
                                        <p:attrNameLst>
                                          <p:attrName>style.visibility</p:attrName>
                                        </p:attrNameLst>
                                      </p:cBhvr>
                                      <p:to>
                                        <p:strVal val="visible"/>
                                      </p:to>
                                    </p:set>
                                    <p:animEffect transition="in" filter="fade">
                                      <p:cBhvr>
                                        <p:cTn id="12" dur="2000"/>
                                        <p:tgtEl>
                                          <p:spTgt spid="1454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9394" showWhenStopped="0">
                <p:cTn id="13" fill="hold" display="0">
                  <p:stCondLst>
                    <p:cond delay="indefinite"/>
                  </p:stCondLst>
                  <p:endCondLst>
                    <p:cond evt="onPrev" delay="0">
                      <p:tgtEl>
                        <p:sldTgt/>
                      </p:tgtEl>
                    </p:cond>
                    <p:cond evt="onStopAudio" delay="0">
                      <p:tgtEl>
                        <p:sldTgt/>
                      </p:tgtEl>
                    </p:cond>
                  </p:endCondLst>
                </p:cTn>
                <p:tgtEl>
                  <p:spTgt spid="5"/>
                </p:tgtEl>
              </p:cMediaNode>
            </p:audio>
          </p:childTnLst>
        </p:cTn>
      </p:par>
    </p:tnLst>
    <p:bldLst>
      <p:bldP spid="145410" grpId="0"/>
      <p:bldP spid="1454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a:noFill/>
          <a:ln>
            <a:noFill/>
          </a:ln>
        </p:spPr>
        <p:txBody>
          <a:bodyPr/>
          <a:lstStyle/>
          <a:p>
            <a:pPr algn="l"/>
            <a:r>
              <a:rPr lang="en-US" sz="3200" b="1" dirty="0" smtClean="0">
                <a:ln w="12700">
                  <a:solidFill>
                    <a:schemeClr val="tx2">
                      <a:satMod val="155000"/>
                    </a:schemeClr>
                  </a:solidFill>
                  <a:prstDash val="solid"/>
                </a:ln>
                <a:solidFill>
                  <a:schemeClr val="bg1">
                    <a:lumMod val="50000"/>
                  </a:schemeClr>
                </a:solidFill>
                <a:effectLst/>
              </a:rPr>
              <a:t>Reading that MSDS</a:t>
            </a:r>
            <a:r>
              <a:rPr lang="en-US" sz="3200" b="1" dirty="0" smtClean="0">
                <a:ln w="12700">
                  <a:solidFill>
                    <a:schemeClr val="tx2">
                      <a:satMod val="155000"/>
                    </a:schemeClr>
                  </a:solidFill>
                  <a:prstDash val="solid"/>
                </a:ln>
                <a:solidFill>
                  <a:schemeClr val="bg1">
                    <a:lumMod val="50000"/>
                  </a:schemeClr>
                </a:solidFill>
              </a:rPr>
              <a:t>/</a:t>
            </a:r>
            <a:r>
              <a:rPr lang="en-US" sz="3200" b="1" dirty="0" err="1" smtClean="0">
                <a:ln w="12700">
                  <a:solidFill>
                    <a:schemeClr val="tx2">
                      <a:satMod val="155000"/>
                    </a:schemeClr>
                  </a:solidFill>
                  <a:prstDash val="solid"/>
                </a:ln>
                <a:solidFill>
                  <a:schemeClr val="bg1">
                    <a:lumMod val="50000"/>
                  </a:schemeClr>
                </a:solidFill>
              </a:rPr>
              <a:t>SDS</a:t>
            </a:r>
            <a:r>
              <a:rPr lang="en-US" sz="3200" b="1" dirty="0" smtClean="0">
                <a:ln w="12700">
                  <a:solidFill>
                    <a:schemeClr val="tx2">
                      <a:satMod val="155000"/>
                    </a:schemeClr>
                  </a:solidFill>
                  <a:prstDash val="solid"/>
                </a:ln>
                <a:solidFill>
                  <a:schemeClr val="bg1">
                    <a:lumMod val="50000"/>
                  </a:schemeClr>
                </a:solidFill>
              </a:rPr>
              <a:t> </a:t>
            </a:r>
            <a:r>
              <a:rPr lang="en-US" sz="3200" b="1" dirty="0" smtClean="0">
                <a:ln w="12700">
                  <a:solidFill>
                    <a:schemeClr val="tx2">
                      <a:satMod val="155000"/>
                    </a:schemeClr>
                  </a:solidFill>
                  <a:prstDash val="solid"/>
                </a:ln>
                <a:solidFill>
                  <a:schemeClr val="bg1">
                    <a:lumMod val="50000"/>
                  </a:schemeClr>
                </a:solidFill>
                <a:effectLst/>
              </a:rPr>
              <a:t>sheet</a:t>
            </a:r>
            <a:endParaRPr lang="en-US" sz="1100" b="1" dirty="0">
              <a:ln w="12700">
                <a:solidFill>
                  <a:schemeClr val="tx2">
                    <a:satMod val="155000"/>
                  </a:schemeClr>
                </a:solidFill>
                <a:prstDash val="solid"/>
              </a:ln>
              <a:solidFill>
                <a:srgbClr val="FF0000"/>
              </a:solidFill>
              <a:effectLst/>
            </a:endParaRPr>
          </a:p>
        </p:txBody>
      </p:sp>
      <p:sp>
        <p:nvSpPr>
          <p:cNvPr id="3" name="Content Placeholder 2"/>
          <p:cNvSpPr>
            <a:spLocks noGrp="1"/>
          </p:cNvSpPr>
          <p:nvPr>
            <p:ph idx="1"/>
          </p:nvPr>
        </p:nvSpPr>
        <p:spPr>
          <a:xfrm>
            <a:off x="533400" y="838200"/>
            <a:ext cx="8229600" cy="5562600"/>
          </a:xfrm>
        </p:spPr>
        <p:txBody>
          <a:bodyPr>
            <a:normAutofit/>
          </a:bodyPr>
          <a:lstStyle/>
          <a:p>
            <a:r>
              <a:rPr lang="en-US" sz="1600" b="1" dirty="0" smtClean="0">
                <a:effectLst/>
              </a:rPr>
              <a:t>Required Information on a MSDS/</a:t>
            </a:r>
            <a:r>
              <a:rPr lang="en-US" sz="1600" b="1" dirty="0" err="1" smtClean="0">
                <a:effectLst/>
              </a:rPr>
              <a:t>SDS</a:t>
            </a:r>
            <a:r>
              <a:rPr lang="en-US" sz="1400" b="1" dirty="0" smtClean="0">
                <a:effectLst/>
              </a:rPr>
              <a:t>:</a:t>
            </a:r>
          </a:p>
          <a:p>
            <a:pPr indent="0">
              <a:spcBef>
                <a:spcPts val="0"/>
              </a:spcBef>
              <a:buNone/>
            </a:pPr>
            <a:r>
              <a:rPr lang="en-US" sz="1400" dirty="0" smtClean="0">
                <a:effectLst/>
              </a:rPr>
              <a:t>(A) 	The Chemical Name			</a:t>
            </a:r>
          </a:p>
          <a:p>
            <a:pPr indent="0">
              <a:spcBef>
                <a:spcPts val="0"/>
              </a:spcBef>
              <a:buNone/>
            </a:pPr>
            <a:r>
              <a:rPr lang="en-US" sz="1400" dirty="0" smtClean="0">
                <a:effectLst/>
              </a:rPr>
              <a:t>(B) 	Any Common Names			</a:t>
            </a:r>
          </a:p>
          <a:p>
            <a:pPr indent="0">
              <a:spcBef>
                <a:spcPts val="0"/>
              </a:spcBef>
              <a:buNone/>
            </a:pPr>
            <a:r>
              <a:rPr lang="en-US" sz="1400" dirty="0" smtClean="0">
                <a:effectLst/>
              </a:rPr>
              <a:t>(C) 	The </a:t>
            </a:r>
            <a:r>
              <a:rPr lang="en-US" sz="1400" dirty="0" err="1" smtClean="0">
                <a:effectLst/>
              </a:rPr>
              <a:t>CAS</a:t>
            </a:r>
            <a:r>
              <a:rPr lang="en-US" sz="1400" dirty="0" smtClean="0">
                <a:effectLst/>
              </a:rPr>
              <a:t> Number of the "Hazardous Substance“		</a:t>
            </a:r>
          </a:p>
          <a:p>
            <a:pPr indent="0">
              <a:spcBef>
                <a:spcPts val="0"/>
              </a:spcBef>
              <a:buNone/>
            </a:pPr>
            <a:r>
              <a:rPr lang="en-US" sz="1400" dirty="0" smtClean="0">
                <a:effectLst/>
              </a:rPr>
              <a:t>(D) 	The Potential for Explosion			</a:t>
            </a:r>
          </a:p>
          <a:p>
            <a:pPr indent="0">
              <a:spcBef>
                <a:spcPts val="0"/>
              </a:spcBef>
              <a:buNone/>
            </a:pPr>
            <a:r>
              <a:rPr lang="en-US" sz="1400" dirty="0" smtClean="0">
                <a:effectLst/>
              </a:rPr>
              <a:t>(F) 	The Potential for Reactivity			</a:t>
            </a:r>
          </a:p>
          <a:p>
            <a:pPr indent="0">
              <a:spcBef>
                <a:spcPts val="0"/>
              </a:spcBef>
              <a:buNone/>
            </a:pPr>
            <a:r>
              <a:rPr lang="en-US" sz="1400" dirty="0" smtClean="0">
                <a:effectLst/>
              </a:rPr>
              <a:t>(G) 	Acute and Chronic Health Effects		</a:t>
            </a:r>
          </a:p>
          <a:p>
            <a:pPr indent="0">
              <a:spcBef>
                <a:spcPts val="0"/>
              </a:spcBef>
              <a:buNone/>
            </a:pPr>
            <a:r>
              <a:rPr lang="en-US" sz="1400" dirty="0" smtClean="0">
                <a:effectLst/>
              </a:rPr>
              <a:t>(H) 	Potential Routes of Exposure		</a:t>
            </a:r>
          </a:p>
          <a:p>
            <a:pPr indent="0">
              <a:spcBef>
                <a:spcPts val="0"/>
              </a:spcBef>
              <a:buNone/>
            </a:pPr>
            <a:r>
              <a:rPr lang="en-US" sz="1400" dirty="0" smtClean="0">
                <a:effectLst/>
              </a:rPr>
              <a:t> (I)	Symptoms of Overexposure			</a:t>
            </a:r>
          </a:p>
          <a:p>
            <a:pPr indent="0">
              <a:spcBef>
                <a:spcPts val="0"/>
              </a:spcBef>
              <a:buNone/>
            </a:pPr>
            <a:r>
              <a:rPr lang="en-US" sz="1400" dirty="0" smtClean="0">
                <a:effectLst/>
              </a:rPr>
              <a:t>(J) 	Proper Precautions			</a:t>
            </a:r>
          </a:p>
          <a:p>
            <a:pPr indent="0">
              <a:spcBef>
                <a:spcPts val="0"/>
              </a:spcBef>
              <a:buNone/>
            </a:pPr>
            <a:r>
              <a:rPr lang="en-US" sz="1400" dirty="0" smtClean="0">
                <a:effectLst/>
              </a:rPr>
              <a:t>(K) 	Handling Practices				</a:t>
            </a:r>
          </a:p>
          <a:p>
            <a:pPr indent="0">
              <a:spcBef>
                <a:spcPts val="0"/>
              </a:spcBef>
              <a:buNone/>
            </a:pPr>
            <a:r>
              <a:rPr lang="en-US" sz="1400" dirty="0" smtClean="0">
                <a:effectLst/>
              </a:rPr>
              <a:t>(L) 	Necessary Personal Protective Equipment</a:t>
            </a:r>
          </a:p>
          <a:p>
            <a:pPr indent="0">
              <a:spcBef>
                <a:spcPts val="0"/>
              </a:spcBef>
              <a:buNone/>
            </a:pPr>
            <a:r>
              <a:rPr lang="en-US" sz="1400" dirty="0" smtClean="0">
                <a:effectLst/>
              </a:rPr>
              <a:t>(M) 	Other Safety Precautions in the Use of or Exposure to the "Hazardous Substance“</a:t>
            </a:r>
          </a:p>
          <a:p>
            <a:pPr indent="0">
              <a:spcBef>
                <a:spcPts val="0"/>
              </a:spcBef>
              <a:buNone/>
            </a:pPr>
            <a:r>
              <a:rPr lang="en-US" sz="1400" dirty="0" smtClean="0">
                <a:effectLst/>
              </a:rPr>
              <a:t>(N) 	Emergency Procedures for Spills</a:t>
            </a:r>
          </a:p>
          <a:p>
            <a:pPr indent="0">
              <a:spcBef>
                <a:spcPts val="0"/>
              </a:spcBef>
              <a:buNone/>
            </a:pPr>
            <a:r>
              <a:rPr lang="en-US" sz="1400" dirty="0" smtClean="0">
                <a:effectLst/>
              </a:rPr>
              <a:t>(O)	Emergency Procedures for Fire</a:t>
            </a:r>
          </a:p>
          <a:p>
            <a:pPr indent="0">
              <a:spcBef>
                <a:spcPts val="0"/>
              </a:spcBef>
              <a:buNone/>
            </a:pPr>
            <a:r>
              <a:rPr lang="en-US" sz="1400" dirty="0" smtClean="0">
                <a:effectLst/>
              </a:rPr>
              <a:t>(P) 	Disposal Procedures</a:t>
            </a:r>
          </a:p>
          <a:p>
            <a:pPr indent="0">
              <a:spcBef>
                <a:spcPts val="0"/>
              </a:spcBef>
              <a:buNone/>
            </a:pPr>
            <a:r>
              <a:rPr lang="en-US" sz="1400" dirty="0" smtClean="0">
                <a:effectLst/>
              </a:rPr>
              <a:t>(Q) 	First Aid Procedures Risks Posed by the "Hazardous Substance"</a:t>
            </a:r>
          </a:p>
          <a:p>
            <a:pPr indent="0">
              <a:spcBef>
                <a:spcPts val="0"/>
              </a:spcBef>
              <a:buNone/>
            </a:pPr>
            <a:r>
              <a:rPr lang="en-US" sz="1400" dirty="0" smtClean="0">
                <a:effectLst/>
              </a:rPr>
              <a:t>(R) 	A Description in Lay Terms of the Specific Potential Health Hazard</a:t>
            </a:r>
          </a:p>
          <a:p>
            <a:pPr indent="0">
              <a:spcBef>
                <a:spcPts val="0"/>
              </a:spcBef>
              <a:buNone/>
            </a:pPr>
            <a:r>
              <a:rPr lang="en-US" sz="1400" dirty="0" smtClean="0">
                <a:effectLst/>
              </a:rPr>
              <a:t>(S) 	The Month and Year the Information was Compiled</a:t>
            </a:r>
          </a:p>
          <a:p>
            <a:pPr indent="0">
              <a:spcBef>
                <a:spcPts val="0"/>
              </a:spcBef>
              <a:buNone/>
            </a:pPr>
            <a:r>
              <a:rPr lang="en-US" sz="1400" dirty="0" smtClean="0">
                <a:effectLst/>
              </a:rPr>
              <a:t>(T) 	Name and Address of the Manufactures Responsible for Preparing the Information</a:t>
            </a:r>
            <a:r>
              <a:rPr lang="en-US" sz="1100" dirty="0" smtClean="0">
                <a:effectLst/>
              </a:rPr>
              <a:t/>
            </a:r>
            <a:br>
              <a:rPr lang="en-US" sz="1100" dirty="0" smtClean="0">
                <a:effectLst/>
              </a:rPr>
            </a:br>
            <a:endParaRPr lang="en-US" sz="1100" dirty="0" smtClean="0">
              <a:effectLst/>
            </a:endParaRPr>
          </a:p>
          <a:p>
            <a:pPr indent="0">
              <a:spcBef>
                <a:spcPts val="0"/>
              </a:spcBef>
              <a:buNone/>
            </a:pPr>
            <a:r>
              <a:rPr lang="en-US" sz="1600" dirty="0" smtClean="0">
                <a:effectLst/>
              </a:rPr>
              <a:t>DIRECTIONS FOR READING </a:t>
            </a:r>
            <a:r>
              <a:rPr lang="en-US" sz="1600" dirty="0" err="1" smtClean="0">
                <a:effectLst/>
              </a:rPr>
              <a:t>MSDS</a:t>
            </a:r>
            <a:r>
              <a:rPr lang="en-US" sz="1600" dirty="0" smtClean="0">
                <a:effectLst/>
              </a:rPr>
              <a:t> SHEETS ARE AVAILABLE ON OUR</a:t>
            </a:r>
          </a:p>
          <a:p>
            <a:pPr indent="0">
              <a:spcBef>
                <a:spcPts val="0"/>
              </a:spcBef>
              <a:buNone/>
            </a:pPr>
            <a:r>
              <a:rPr lang="en-US" sz="1600" dirty="0" smtClean="0">
                <a:effectLst/>
              </a:rPr>
              <a:t>HEALTH/NURSING WEB PAGE</a:t>
            </a:r>
          </a:p>
          <a:p>
            <a:pPr indent="0">
              <a:spcBef>
                <a:spcPts val="0"/>
              </a:spcBef>
              <a:buNone/>
            </a:pPr>
            <a:r>
              <a:rPr lang="en-US" sz="1600" dirty="0" smtClean="0">
                <a:effectLst/>
              </a:rPr>
              <a:t>(this information courtesy of                                                                      </a:t>
            </a:r>
            <a:r>
              <a:rPr lang="en-US" sz="1600" dirty="0" smtClean="0">
                <a:solidFill>
                  <a:schemeClr val="bg1">
                    <a:lumMod val="50000"/>
                  </a:schemeClr>
                </a:solidFill>
                <a:effectLst/>
              </a:rPr>
              <a:t>)</a:t>
            </a:r>
            <a:endParaRPr lang="en-US" sz="1600" dirty="0">
              <a:solidFill>
                <a:schemeClr val="bg1">
                  <a:lumMod val="50000"/>
                </a:schemeClr>
              </a:solidFill>
              <a:effectLst/>
            </a:endParaRPr>
          </a:p>
        </p:txBody>
      </p:sp>
      <p:pic>
        <p:nvPicPr>
          <p:cNvPr id="4" name="Picture 3" descr="ehis_main.gif"/>
          <p:cNvPicPr>
            <a:picLocks noChangeAspect="1"/>
          </p:cNvPicPr>
          <p:nvPr/>
        </p:nvPicPr>
        <p:blipFill>
          <a:blip r:embed="rId5" cstate="print"/>
          <a:stretch>
            <a:fillRect/>
          </a:stretch>
        </p:blipFill>
        <p:spPr>
          <a:xfrm>
            <a:off x="4114800" y="5867400"/>
            <a:ext cx="3733800" cy="352425"/>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spd="med" advTm="21435">
    <p:spli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3333"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Documents and Settings\twoody\Local Settings\Temporary Internet Files\Content.IE5\263U1P6H\MPj04222930000[1].jpg"/>
          <p:cNvPicPr>
            <a:picLocks noChangeAspect="1" noChangeArrowheads="1"/>
          </p:cNvPicPr>
          <p:nvPr/>
        </p:nvPicPr>
        <p:blipFill>
          <a:blip r:embed="rId5" cstate="print"/>
          <a:srcRect/>
          <a:stretch>
            <a:fillRect/>
          </a:stretch>
        </p:blipFill>
        <p:spPr bwMode="auto">
          <a:xfrm>
            <a:off x="6858000" y="76200"/>
            <a:ext cx="1524000" cy="1524000"/>
          </a:xfrm>
          <a:prstGeom prst="rect">
            <a:avLst/>
          </a:prstGeom>
          <a:noFill/>
          <a:ln w="9525">
            <a:noFill/>
            <a:miter lim="800000"/>
            <a:headEnd/>
            <a:tailEnd/>
          </a:ln>
        </p:spPr>
      </p:pic>
      <p:sp>
        <p:nvSpPr>
          <p:cNvPr id="2051" name="Rectangle 2"/>
          <p:cNvSpPr>
            <a:spLocks noGrp="1" noChangeArrowheads="1"/>
          </p:cNvSpPr>
          <p:nvPr>
            <p:ph type="title"/>
          </p:nvPr>
        </p:nvSpPr>
        <p:spPr>
          <a:xfrm>
            <a:off x="838200" y="457200"/>
            <a:ext cx="7024744" cy="1143000"/>
          </a:xfrm>
        </p:spPr>
        <p:txBody>
          <a:bodyPr>
            <a:normAutofit fontScale="90000"/>
          </a:bodyPr>
          <a:lstStyle/>
          <a:p>
            <a:pPr eaLnBrk="1" hangingPunct="1">
              <a:defRPr/>
            </a:pPr>
            <a:r>
              <a:rPr lang="en-US" sz="4000" b="1" dirty="0" smtClean="0">
                <a:solidFill>
                  <a:srgbClr val="0070C0"/>
                </a:solidFill>
              </a:rPr>
              <a:t>SAFETY ITEMS YOU NEED TO KNOW</a:t>
            </a:r>
          </a:p>
        </p:txBody>
      </p:sp>
      <p:sp>
        <p:nvSpPr>
          <p:cNvPr id="2052" name="Rectangle 3"/>
          <p:cNvSpPr>
            <a:spLocks noGrp="1" noChangeArrowheads="1"/>
          </p:cNvSpPr>
          <p:nvPr>
            <p:ph idx="1"/>
          </p:nvPr>
        </p:nvSpPr>
        <p:spPr>
          <a:xfrm>
            <a:off x="619125" y="1595718"/>
            <a:ext cx="8229600" cy="1676400"/>
          </a:xfrm>
        </p:spPr>
        <p:txBody>
          <a:bodyPr/>
          <a:lstStyle/>
          <a:p>
            <a:pPr eaLnBrk="1" hangingPunct="1">
              <a:defRPr/>
            </a:pPr>
            <a:r>
              <a:rPr lang="en-US" b="1" dirty="0" smtClean="0">
                <a:solidFill>
                  <a:srgbClr val="FF0000"/>
                </a:solidFill>
              </a:rPr>
              <a:t>CPR/AED</a:t>
            </a:r>
            <a:r>
              <a:rPr lang="en-US" b="1" dirty="0" smtClean="0"/>
              <a:t>- Anyone who spends time with students before/after school hours needs to be trained… </a:t>
            </a:r>
          </a:p>
          <a:p>
            <a:pPr lvl="1" eaLnBrk="1" hangingPunct="1">
              <a:buFontTx/>
              <a:buNone/>
              <a:defRPr/>
            </a:pPr>
            <a:endParaRPr lang="en-US" b="1" dirty="0" smtClean="0"/>
          </a:p>
        </p:txBody>
      </p:sp>
      <p:pic>
        <p:nvPicPr>
          <p:cNvPr id="17413" name="Picture 5" descr="turtle up.bmp"/>
          <p:cNvPicPr>
            <a:picLocks noChangeAspect="1"/>
          </p:cNvPicPr>
          <p:nvPr/>
        </p:nvPicPr>
        <p:blipFill>
          <a:blip r:embed="rId6" cstate="print"/>
          <a:srcRect/>
          <a:stretch>
            <a:fillRect/>
          </a:stretch>
        </p:blipFill>
        <p:spPr bwMode="auto">
          <a:xfrm>
            <a:off x="838200" y="2738718"/>
            <a:ext cx="2133600" cy="1316038"/>
          </a:xfrm>
          <a:prstGeom prst="rect">
            <a:avLst/>
          </a:prstGeom>
          <a:noFill/>
          <a:ln w="9525">
            <a:noFill/>
            <a:miter lim="800000"/>
            <a:headEnd/>
            <a:tailEnd/>
          </a:ln>
        </p:spPr>
      </p:pic>
      <p:sp>
        <p:nvSpPr>
          <p:cNvPr id="17414" name="TextBox 7"/>
          <p:cNvSpPr txBox="1">
            <a:spLocks noChangeArrowheads="1"/>
          </p:cNvSpPr>
          <p:nvPr/>
        </p:nvSpPr>
        <p:spPr bwMode="auto">
          <a:xfrm>
            <a:off x="3124200" y="3276600"/>
            <a:ext cx="5334000" cy="2492375"/>
          </a:xfrm>
          <a:prstGeom prst="rect">
            <a:avLst/>
          </a:prstGeom>
          <a:noFill/>
          <a:ln w="9525">
            <a:noFill/>
            <a:miter lim="800000"/>
            <a:headEnd/>
            <a:tailEnd/>
          </a:ln>
        </p:spPr>
        <p:txBody>
          <a:bodyPr>
            <a:spAutoFit/>
          </a:bodyPr>
          <a:lstStyle/>
          <a:p>
            <a:pPr eaLnBrk="0" hangingPunct="0">
              <a:buFont typeface="Wingdings" pitchFamily="2" charset="2"/>
              <a:buChar char="v"/>
            </a:pPr>
            <a:r>
              <a:rPr lang="en-US" sz="3600" dirty="0">
                <a:solidFill>
                  <a:srgbClr val="FF0000"/>
                </a:solidFill>
              </a:rPr>
              <a:t> Weather Safety Tuck</a:t>
            </a:r>
          </a:p>
          <a:p>
            <a:pPr eaLnBrk="0" hangingPunct="0"/>
            <a:r>
              <a:rPr lang="en-US" sz="2400" dirty="0"/>
              <a:t>Our students Pre K-8 know it as </a:t>
            </a:r>
          </a:p>
          <a:p>
            <a:pPr eaLnBrk="0" hangingPunct="0"/>
            <a:r>
              <a:rPr lang="en-US" sz="2400" dirty="0"/>
              <a:t>“Turtle-</a:t>
            </a:r>
            <a:r>
              <a:rPr lang="en-US" sz="2400" dirty="0" err="1"/>
              <a:t>ing</a:t>
            </a:r>
            <a:r>
              <a:rPr lang="en-US" sz="2400" dirty="0"/>
              <a:t> up”, 9-12 know it as the weather safety tuck. Take students into the hallways away from windows and tuck up….</a:t>
            </a:r>
            <a:endParaRPr lang="en-US" sz="3600" dirty="0"/>
          </a:p>
        </p:txBody>
      </p:sp>
      <p:pic>
        <p:nvPicPr>
          <p:cNvPr id="12" name="~PP323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cstate="print"/>
          <a:stretch>
            <a:fillRect/>
          </a:stretch>
        </p:blipFill>
        <p:spPr>
          <a:xfrm>
            <a:off x="8696325" y="6410325"/>
            <a:ext cx="304800" cy="304800"/>
          </a:xfrm>
          <a:prstGeom prst="rect">
            <a:avLst/>
          </a:prstGeom>
        </p:spPr>
      </p:pic>
    </p:spTree>
  </p:cSld>
  <p:clrMapOvr>
    <a:masterClrMapping/>
  </p:clrMapOvr>
  <p:transition advTm="40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Prev" delay="0">
                      <p:tgtEl>
                        <p:sldTgt/>
                      </p:tgtEl>
                    </p:cond>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bombcard"/>
          <p:cNvPicPr>
            <a:picLocks noChangeAspect="1" noChangeArrowheads="1"/>
          </p:cNvPicPr>
          <p:nvPr/>
        </p:nvPicPr>
        <p:blipFill>
          <a:blip r:embed="rId5" cstate="print"/>
          <a:srcRect/>
          <a:stretch>
            <a:fillRect/>
          </a:stretch>
        </p:blipFill>
        <p:spPr bwMode="auto">
          <a:xfrm>
            <a:off x="342900" y="425824"/>
            <a:ext cx="3886200" cy="5943600"/>
          </a:xfrm>
          <a:prstGeom prst="rect">
            <a:avLst/>
          </a:prstGeom>
          <a:noFill/>
          <a:ln w="9525">
            <a:noFill/>
            <a:miter lim="800000"/>
            <a:headEnd/>
            <a:tailEnd/>
          </a:ln>
        </p:spPr>
      </p:pic>
      <p:sp>
        <p:nvSpPr>
          <p:cNvPr id="18435" name="Rectangle 6"/>
          <p:cNvSpPr>
            <a:spLocks noChangeArrowheads="1"/>
          </p:cNvSpPr>
          <p:nvPr/>
        </p:nvSpPr>
        <p:spPr bwMode="auto">
          <a:xfrm>
            <a:off x="0" y="527050"/>
            <a:ext cx="9144000" cy="0"/>
          </a:xfrm>
          <a:prstGeom prst="rect">
            <a:avLst/>
          </a:prstGeom>
          <a:noFill/>
          <a:ln w="9525">
            <a:noFill/>
            <a:miter lim="800000"/>
            <a:headEnd/>
            <a:tailEnd/>
          </a:ln>
        </p:spPr>
        <p:txBody>
          <a:bodyPr wrap="none" anchor="ctr">
            <a:spAutoFit/>
          </a:bodyPr>
          <a:lstStyle/>
          <a:p>
            <a:pPr eaLnBrk="0" hangingPunct="0"/>
            <a:endParaRPr lang="en-US"/>
          </a:p>
        </p:txBody>
      </p:sp>
      <p:sp>
        <p:nvSpPr>
          <p:cNvPr id="38920" name="Text Box 8"/>
          <p:cNvSpPr txBox="1">
            <a:spLocks noChangeArrowheads="1"/>
          </p:cNvSpPr>
          <p:nvPr/>
        </p:nvSpPr>
        <p:spPr bwMode="auto">
          <a:xfrm>
            <a:off x="371475" y="4267200"/>
            <a:ext cx="1914525" cy="646331"/>
          </a:xfrm>
          <a:prstGeom prst="rect">
            <a:avLst/>
          </a:prstGeom>
          <a:noFill/>
          <a:ln w="9525">
            <a:noFill/>
            <a:miter lim="800000"/>
            <a:headEnd/>
            <a:tailEnd/>
          </a:ln>
          <a:effectLst/>
        </p:spPr>
        <p:txBody>
          <a:bodyPr wrap="square">
            <a:spAutoFit/>
          </a:bodyPr>
          <a:lstStyle/>
          <a:p>
            <a:pPr eaLnBrk="0" hangingPunct="0">
              <a:spcBef>
                <a:spcPct val="50000"/>
              </a:spcBef>
              <a:defRPr/>
            </a:pPr>
            <a:r>
              <a:rPr lang="en-US" b="1" dirty="0">
                <a:solidFill>
                  <a:schemeClr val="accent2">
                    <a:lumMod val="75000"/>
                  </a:schemeClr>
                </a:solidFill>
                <a:latin typeface="Tahoma" pitchFamily="34" charset="0"/>
              </a:rPr>
              <a:t>PLACE BY ALL PHONES</a:t>
            </a:r>
          </a:p>
        </p:txBody>
      </p:sp>
      <p:sp>
        <p:nvSpPr>
          <p:cNvPr id="18437" name="Text Box 10"/>
          <p:cNvSpPr txBox="1">
            <a:spLocks noChangeArrowheads="1"/>
          </p:cNvSpPr>
          <p:nvPr/>
        </p:nvSpPr>
        <p:spPr bwMode="auto">
          <a:xfrm>
            <a:off x="4071097" y="5352676"/>
            <a:ext cx="4495800" cy="1384300"/>
          </a:xfrm>
          <a:prstGeom prst="rect">
            <a:avLst/>
          </a:prstGeom>
          <a:noFill/>
          <a:ln w="9525">
            <a:noFill/>
            <a:miter lim="800000"/>
            <a:headEnd/>
            <a:tailEnd/>
          </a:ln>
        </p:spPr>
        <p:txBody>
          <a:bodyPr>
            <a:spAutoFit/>
          </a:bodyPr>
          <a:lstStyle/>
          <a:p>
            <a:pPr eaLnBrk="0" hangingPunct="0">
              <a:spcBef>
                <a:spcPct val="50000"/>
              </a:spcBef>
            </a:pPr>
            <a:r>
              <a:rPr lang="en-US" sz="1400" b="1" dirty="0">
                <a:solidFill>
                  <a:srgbClr val="7030A0"/>
                </a:solidFill>
                <a:latin typeface="Tahoma" pitchFamily="34" charset="0"/>
              </a:rPr>
              <a:t>- SHOULD BE ONE ON YOUR CLASSROOM WALL BY THE FIRE EXIT SIGN</a:t>
            </a:r>
          </a:p>
          <a:p>
            <a:pPr eaLnBrk="0" hangingPunct="0">
              <a:spcBef>
                <a:spcPct val="50000"/>
              </a:spcBef>
              <a:buFontTx/>
              <a:buChar char="-"/>
            </a:pPr>
            <a:r>
              <a:rPr lang="en-US" sz="1400" b="1" dirty="0">
                <a:solidFill>
                  <a:srgbClr val="7030A0"/>
                </a:solidFill>
                <a:latin typeface="Tahoma" pitchFamily="34" charset="0"/>
              </a:rPr>
              <a:t> ONE WITH YOUR ATTENDANCE</a:t>
            </a:r>
          </a:p>
          <a:p>
            <a:pPr eaLnBrk="0" hangingPunct="0">
              <a:spcBef>
                <a:spcPct val="50000"/>
              </a:spcBef>
              <a:buFontTx/>
              <a:buChar char="-"/>
            </a:pPr>
            <a:r>
              <a:rPr lang="en-US" sz="1400" b="1" dirty="0">
                <a:solidFill>
                  <a:srgbClr val="7030A0"/>
                </a:solidFill>
                <a:latin typeface="Tahoma" pitchFamily="34" charset="0"/>
              </a:rPr>
              <a:t> ONE IN YOUR SUB FOLDER WITH ALL OTHER PERTINENT BUILDING SAFETY INFORMATION</a:t>
            </a:r>
          </a:p>
        </p:txBody>
      </p:sp>
      <p:sp>
        <p:nvSpPr>
          <p:cNvPr id="19462" name="TextBox 8"/>
          <p:cNvSpPr txBox="1">
            <a:spLocks noChangeArrowheads="1"/>
          </p:cNvSpPr>
          <p:nvPr/>
        </p:nvSpPr>
        <p:spPr bwMode="auto">
          <a:xfrm>
            <a:off x="4276725" y="190500"/>
            <a:ext cx="4572000" cy="5570756"/>
          </a:xfrm>
          <a:prstGeom prst="rect">
            <a:avLst/>
          </a:prstGeom>
          <a:noFill/>
          <a:ln w="9525">
            <a:noFill/>
            <a:miter lim="800000"/>
            <a:headEnd/>
            <a:tailEnd/>
          </a:ln>
        </p:spPr>
        <p:txBody>
          <a:bodyPr wrap="square">
            <a:spAutoFit/>
          </a:bodyPr>
          <a:lstStyle/>
          <a:p>
            <a:pPr algn="ctr"/>
            <a:r>
              <a:rPr lang="en-US" sz="600" b="1" u="sng" dirty="0" smtClean="0"/>
              <a:t>REVISED EMERGENCY RESPONSE CODES</a:t>
            </a:r>
          </a:p>
          <a:p>
            <a:r>
              <a:rPr lang="en-US" sz="600" b="1" u="sng" dirty="0" smtClean="0"/>
              <a:t>Lockdown </a:t>
            </a:r>
            <a:r>
              <a:rPr lang="en-US" sz="600" dirty="0" smtClean="0"/>
              <a:t>		</a:t>
            </a:r>
          </a:p>
          <a:p>
            <a:pPr lvl="0"/>
            <a:r>
              <a:rPr lang="en-US" sz="600" dirty="0" smtClean="0"/>
              <a:t>stop all activity		</a:t>
            </a:r>
          </a:p>
          <a:p>
            <a:pPr lvl="0"/>
            <a:r>
              <a:rPr lang="en-US" sz="600" dirty="0" smtClean="0"/>
              <a:t>Gather students from hallway into classroom		</a:t>
            </a:r>
          </a:p>
          <a:p>
            <a:pPr lvl="0"/>
            <a:r>
              <a:rPr lang="en-US" sz="600" dirty="0" smtClean="0"/>
              <a:t>Lock exterior/classroom/office door(s) immediately. </a:t>
            </a:r>
          </a:p>
          <a:p>
            <a:pPr lvl="0"/>
            <a:r>
              <a:rPr lang="en-US" sz="600" dirty="0" smtClean="0"/>
              <a:t>If you are the designated individual – disable proximity card readers</a:t>
            </a:r>
          </a:p>
          <a:p>
            <a:pPr lvl="0"/>
            <a:r>
              <a:rPr lang="en-US" sz="600" dirty="0" smtClean="0"/>
              <a:t>Turn lights out if available while locking door; otherwise leave them as they are.	</a:t>
            </a:r>
          </a:p>
          <a:p>
            <a:pPr lvl="0"/>
            <a:r>
              <a:rPr lang="en-US" sz="600" dirty="0" smtClean="0"/>
              <a:t>Do not allow anyone to enter or leave the room/office (this includes faculty and staff).</a:t>
            </a:r>
          </a:p>
          <a:p>
            <a:pPr lvl="0"/>
            <a:r>
              <a:rPr lang="en-US" sz="600" dirty="0" smtClean="0"/>
              <a:t>Move to an interior corner(s) of the room		</a:t>
            </a:r>
          </a:p>
          <a:p>
            <a:pPr lvl="1"/>
            <a:r>
              <a:rPr lang="en-US" sz="600" dirty="0" smtClean="0"/>
              <a:t>Leave window blinds as they are, do not cover windows unless you have a window to a courtyard. Close courtyard blinds.	</a:t>
            </a:r>
          </a:p>
          <a:p>
            <a:pPr lvl="0"/>
            <a:r>
              <a:rPr lang="en-US" sz="600" dirty="0" smtClean="0"/>
              <a:t>Take attendance, attend to injuries as necessary		</a:t>
            </a:r>
          </a:p>
          <a:p>
            <a:pPr lvl="0"/>
            <a:r>
              <a:rPr lang="en-US" sz="600" dirty="0" smtClean="0"/>
              <a:t>Keep quiet- do not answer door, classroom phone or pa, do not communicate through door</a:t>
            </a:r>
          </a:p>
          <a:p>
            <a:pPr lvl="0"/>
            <a:r>
              <a:rPr lang="en-US" sz="600" dirty="0" smtClean="0"/>
              <a:t>Retrieve your cell phone if it does not cause undue exposure. Silence it to vibrate</a:t>
            </a:r>
          </a:p>
          <a:p>
            <a:pPr lvl="0"/>
            <a:r>
              <a:rPr lang="en-US" sz="600" dirty="0" smtClean="0"/>
              <a:t>Instruct students to silence their cell phones</a:t>
            </a:r>
          </a:p>
          <a:p>
            <a:pPr lvl="0"/>
            <a:r>
              <a:rPr lang="en-US" sz="600" dirty="0" smtClean="0"/>
              <a:t>Instruct students that texting is not allowed during emergency events</a:t>
            </a:r>
          </a:p>
          <a:p>
            <a:pPr lvl="0"/>
            <a:r>
              <a:rPr lang="en-US" sz="600" dirty="0" smtClean="0"/>
              <a:t>Do not respond for fire alarm unless smoke/flame is obvious		</a:t>
            </a:r>
          </a:p>
          <a:p>
            <a:pPr lvl="0"/>
            <a:r>
              <a:rPr lang="en-US" sz="600" dirty="0" err="1" smtClean="0"/>
              <a:t>Pe</a:t>
            </a:r>
            <a:r>
              <a:rPr lang="en-US" sz="600" dirty="0" smtClean="0"/>
              <a:t>/recess and classes outside report to their pre-assigned area out of sight as per building plans</a:t>
            </a:r>
          </a:p>
          <a:p>
            <a:pPr lvl="0"/>
            <a:r>
              <a:rPr lang="en-US" sz="600" dirty="0" smtClean="0"/>
              <a:t>Do not open door or return to building until released by police	</a:t>
            </a:r>
          </a:p>
          <a:p>
            <a:r>
              <a:rPr lang="en-US" sz="600" dirty="0" smtClean="0"/>
              <a:t> </a:t>
            </a:r>
          </a:p>
          <a:p>
            <a:r>
              <a:rPr lang="en-US" sz="600" b="1" u="sng" dirty="0" smtClean="0"/>
              <a:t>Lockout </a:t>
            </a:r>
            <a:endParaRPr lang="en-US" sz="600" dirty="0" smtClean="0"/>
          </a:p>
          <a:p>
            <a:pPr lvl="0"/>
            <a:r>
              <a:rPr lang="en-US" sz="600" dirty="0" smtClean="0"/>
              <a:t>All students are to return to the building immediately		</a:t>
            </a:r>
          </a:p>
          <a:p>
            <a:pPr lvl="0"/>
            <a:r>
              <a:rPr lang="en-US" sz="600" dirty="0" smtClean="0"/>
              <a:t>All exterior building doors are to be locked including the single point of entry 	</a:t>
            </a:r>
          </a:p>
          <a:p>
            <a:pPr lvl="0"/>
            <a:r>
              <a:rPr lang="en-US" sz="600" dirty="0" smtClean="0"/>
              <a:t>If you are the designated individual – disable proximity card readers</a:t>
            </a:r>
          </a:p>
          <a:p>
            <a:pPr lvl="0"/>
            <a:r>
              <a:rPr lang="en-US" sz="600" dirty="0" smtClean="0"/>
              <a:t>Allow no one to enter the building	</a:t>
            </a:r>
          </a:p>
          <a:p>
            <a:r>
              <a:rPr lang="en-US" sz="600" dirty="0" smtClean="0"/>
              <a:t>      -only emergency personnel will be allowed to enter after being screened</a:t>
            </a:r>
          </a:p>
          <a:p>
            <a:r>
              <a:rPr lang="en-US" sz="600" dirty="0" smtClean="0"/>
              <a:t>      -Entry by emergency personnel will be through the single point of  entry only</a:t>
            </a:r>
          </a:p>
          <a:p>
            <a:pPr lvl="0"/>
            <a:r>
              <a:rPr lang="en-US" sz="600" dirty="0" smtClean="0"/>
              <a:t>No student is allowed to leave the building</a:t>
            </a:r>
          </a:p>
          <a:p>
            <a:pPr lvl="0"/>
            <a:r>
              <a:rPr lang="en-US" sz="600" dirty="0" smtClean="0"/>
              <a:t>Classes will continue as scheduled but with no outside activities</a:t>
            </a:r>
          </a:p>
          <a:p>
            <a:pPr lvl="0"/>
            <a:r>
              <a:rPr lang="en-US" sz="600" dirty="0" smtClean="0"/>
              <a:t>Be prepared to change modes (</a:t>
            </a:r>
            <a:r>
              <a:rPr lang="en-US" sz="600" dirty="0" err="1"/>
              <a:t>I</a:t>
            </a:r>
            <a:r>
              <a:rPr lang="en-US" sz="600" dirty="0" err="1" smtClean="0"/>
              <a:t>.E</a:t>
            </a:r>
            <a:r>
              <a:rPr lang="en-US" sz="600" dirty="0" smtClean="0"/>
              <a:t> may go to lockdown, evacuation etc.)</a:t>
            </a:r>
          </a:p>
          <a:p>
            <a:pPr lvl="0"/>
            <a:r>
              <a:rPr lang="en-US" sz="600" dirty="0" smtClean="0"/>
              <a:t>You may answer your classroom phone and/or follow pa directions</a:t>
            </a:r>
          </a:p>
          <a:p>
            <a:pPr lvl="0"/>
            <a:r>
              <a:rPr lang="en-US" sz="600" dirty="0" smtClean="0"/>
              <a:t>IT IS STRONGLY RECOMMEND THAT NO ADULT LEAVE THE BUILDING, LEAVING WILL BE DONE AT YOUR OWN RISK ( as per dialogue with legal counsel 4/11/13)</a:t>
            </a:r>
          </a:p>
          <a:p>
            <a:r>
              <a:rPr lang="en-US" sz="600" dirty="0" smtClean="0"/>
              <a:t> </a:t>
            </a:r>
          </a:p>
          <a:p>
            <a:r>
              <a:rPr lang="en-US" sz="600" b="1" u="sng" dirty="0" smtClean="0"/>
              <a:t>Evacuation</a:t>
            </a:r>
            <a:endParaRPr lang="en-US" sz="600" dirty="0" smtClean="0"/>
          </a:p>
          <a:p>
            <a:r>
              <a:rPr lang="en-US" sz="600" dirty="0" smtClean="0"/>
              <a:t>Perform a cursory check of your area for any unusual packages or items. Report unusual items to authorities </a:t>
            </a:r>
          </a:p>
          <a:p>
            <a:r>
              <a:rPr lang="en-US" sz="600" dirty="0" smtClean="0"/>
              <a:t>2)   building level response team checks shelter-in-house, or evacuation outside areas as directed.</a:t>
            </a:r>
          </a:p>
          <a:p>
            <a:r>
              <a:rPr lang="en-US" sz="600" dirty="0" smtClean="0"/>
              <a:t>3)   follow directions for in-house sheltering or evacuation as per administration. Report to assigned area.</a:t>
            </a:r>
          </a:p>
          <a:p>
            <a:r>
              <a:rPr lang="en-US" sz="600" dirty="0" smtClean="0"/>
              <a:t>Check attendance and be prepared to report any unaccounted for students both before and after arriving at the prescribed destination.</a:t>
            </a:r>
          </a:p>
          <a:p>
            <a:r>
              <a:rPr lang="en-US" sz="600" b="1" dirty="0" smtClean="0"/>
              <a:t>Supervise your class</a:t>
            </a:r>
            <a:r>
              <a:rPr lang="en-US" sz="600" dirty="0" smtClean="0"/>
              <a:t>. Do </a:t>
            </a:r>
            <a:r>
              <a:rPr lang="en-US" sz="600" b="1" dirty="0" smtClean="0"/>
              <a:t>not</a:t>
            </a:r>
            <a:r>
              <a:rPr lang="en-US" sz="600" dirty="0" smtClean="0"/>
              <a:t> let anyone leave or join your class.</a:t>
            </a:r>
          </a:p>
          <a:p>
            <a:r>
              <a:rPr lang="en-US" sz="600" dirty="0" smtClean="0"/>
              <a:t>Stand by for additional instructions from administrative officials.</a:t>
            </a:r>
          </a:p>
          <a:p>
            <a:r>
              <a:rPr lang="en-US" sz="600" dirty="0" smtClean="0"/>
              <a:t> When the "all clear" is given, resume activities as directed.</a:t>
            </a:r>
          </a:p>
          <a:p>
            <a:r>
              <a:rPr lang="en-US" sz="600" dirty="0" smtClean="0"/>
              <a:t> </a:t>
            </a:r>
          </a:p>
          <a:p>
            <a:r>
              <a:rPr lang="en-US" sz="600" b="1" u="sng" dirty="0" smtClean="0"/>
              <a:t>Shelter in place</a:t>
            </a:r>
            <a:endParaRPr lang="en-US" sz="600" dirty="0" smtClean="0"/>
          </a:p>
          <a:p>
            <a:r>
              <a:rPr lang="en-US" sz="600" u="sng" dirty="0" smtClean="0"/>
              <a:t>Announcement will be – to shelter in place</a:t>
            </a:r>
            <a:endParaRPr lang="en-US" sz="600" dirty="0" smtClean="0"/>
          </a:p>
          <a:p>
            <a:r>
              <a:rPr lang="en-US" sz="600" dirty="0" smtClean="0"/>
              <a:t>1) scan the room for any unusual objects. Report unusual items to authorities</a:t>
            </a:r>
          </a:p>
          <a:p>
            <a:r>
              <a:rPr lang="en-US" sz="600" dirty="0" smtClean="0"/>
              <a:t>2) take attendance.</a:t>
            </a:r>
          </a:p>
          <a:p>
            <a:r>
              <a:rPr lang="en-US" sz="600" dirty="0" smtClean="0"/>
              <a:t>3) listen for instructions. Do not move from room until told to do so</a:t>
            </a:r>
          </a:p>
          <a:p>
            <a:r>
              <a:rPr lang="en-US" sz="600" dirty="0" smtClean="0"/>
              <a:t>4) supervise your students</a:t>
            </a:r>
          </a:p>
          <a:p>
            <a:r>
              <a:rPr lang="en-US" sz="600" dirty="0" smtClean="0"/>
              <a:t>5)</a:t>
            </a:r>
            <a:r>
              <a:rPr lang="en-US" sz="600" b="1" dirty="0" smtClean="0"/>
              <a:t> </a:t>
            </a:r>
            <a:r>
              <a:rPr lang="en-US" sz="600" dirty="0" smtClean="0"/>
              <a:t>when the "all clear" is given, resume activities as directed.</a:t>
            </a:r>
          </a:p>
          <a:p>
            <a:r>
              <a:rPr lang="en-US" sz="600" b="1" dirty="0" smtClean="0"/>
              <a:t> </a:t>
            </a:r>
            <a:endParaRPr lang="en-US" sz="600" dirty="0" smtClean="0"/>
          </a:p>
          <a:p>
            <a:r>
              <a:rPr lang="en-US" sz="600" b="1" u="sng" dirty="0" smtClean="0"/>
              <a:t>Medical emergency "</a:t>
            </a:r>
            <a:r>
              <a:rPr lang="en-US" sz="600" b="1" dirty="0" smtClean="0"/>
              <a:t>…in room _____"</a:t>
            </a:r>
            <a:endParaRPr lang="en-US" sz="600" dirty="0" smtClean="0"/>
          </a:p>
          <a:p>
            <a:r>
              <a:rPr lang="en-US" sz="600" dirty="0" smtClean="0"/>
              <a:t>Emergency medical response team report to the designated room.</a:t>
            </a:r>
          </a:p>
          <a:p>
            <a:r>
              <a:rPr lang="en-US" sz="600" dirty="0" smtClean="0"/>
              <a:t>Bring </a:t>
            </a:r>
            <a:r>
              <a:rPr lang="en-US" sz="600" dirty="0" err="1" smtClean="0"/>
              <a:t>aed</a:t>
            </a:r>
            <a:endParaRPr lang="en-US" sz="600" dirty="0" smtClean="0"/>
          </a:p>
          <a:p>
            <a:r>
              <a:rPr lang="en-US" sz="600" dirty="0" smtClean="0"/>
              <a:t>Follow pre arranged duties.</a:t>
            </a:r>
          </a:p>
          <a:p>
            <a:r>
              <a:rPr lang="en-US" sz="600" dirty="0" smtClean="0"/>
              <a:t> </a:t>
            </a:r>
          </a:p>
          <a:p>
            <a:pPr eaLnBrk="0" hangingPunct="0">
              <a:defRPr/>
            </a:pPr>
            <a:endParaRPr lang="en-US" sz="800" dirty="0">
              <a:solidFill>
                <a:srgbClr val="FF0000"/>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406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0606"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911 AND YOU</a:t>
            </a:r>
            <a:endParaRPr lang="en-US" b="1" dirty="0">
              <a:solidFill>
                <a:srgbClr val="C00000"/>
              </a:solidFill>
            </a:endParaRPr>
          </a:p>
        </p:txBody>
      </p:sp>
      <p:sp>
        <p:nvSpPr>
          <p:cNvPr id="3" name="Content Placeholder 2"/>
          <p:cNvSpPr>
            <a:spLocks noGrp="1"/>
          </p:cNvSpPr>
          <p:nvPr>
            <p:ph idx="1"/>
          </p:nvPr>
        </p:nvSpPr>
        <p:spPr/>
        <p:txBody>
          <a:bodyPr>
            <a:normAutofit/>
          </a:bodyPr>
          <a:lstStyle/>
          <a:p>
            <a:pPr algn="ctr"/>
            <a:r>
              <a:rPr lang="en-US" dirty="0" smtClean="0"/>
              <a:t>If you see a situation which in your estimation </a:t>
            </a:r>
            <a:r>
              <a:rPr lang="en-US" dirty="0" smtClean="0">
                <a:solidFill>
                  <a:schemeClr val="tx1"/>
                </a:solidFill>
              </a:rPr>
              <a:t>warrants immediate attention </a:t>
            </a:r>
            <a:r>
              <a:rPr lang="en-US" dirty="0" smtClean="0"/>
              <a:t>by </a:t>
            </a:r>
            <a:r>
              <a:rPr lang="en-US" b="1" dirty="0" smtClean="0">
                <a:solidFill>
                  <a:srgbClr val="0070C0"/>
                </a:solidFill>
              </a:rPr>
              <a:t>Police/Fire/Ambulance – </a:t>
            </a:r>
          </a:p>
          <a:p>
            <a:pPr marL="0" indent="0" algn="ctr">
              <a:buNone/>
            </a:pPr>
            <a:endParaRPr lang="en-US" b="1" dirty="0" smtClean="0">
              <a:solidFill>
                <a:srgbClr val="0070C0"/>
              </a:solidFill>
            </a:endParaRPr>
          </a:p>
          <a:p>
            <a:pPr marL="0" indent="0" algn="ctr">
              <a:buNone/>
            </a:pPr>
            <a:r>
              <a:rPr lang="en-US" b="1" dirty="0" smtClean="0">
                <a:solidFill>
                  <a:srgbClr val="C00000"/>
                </a:solidFill>
              </a:rPr>
              <a:t>YOU MAY CALL 911 WITHOUT ASKING PERMISSION FROM YOUR SUPERVISOR.</a:t>
            </a:r>
          </a:p>
          <a:p>
            <a:pPr marL="0" indent="0" algn="ctr">
              <a:buNone/>
            </a:pPr>
            <a:endParaRPr lang="en-US" b="1" dirty="0" smtClean="0">
              <a:solidFill>
                <a:srgbClr val="C00000"/>
              </a:solidFill>
            </a:endParaRPr>
          </a:p>
          <a:p>
            <a:pPr algn="ctr"/>
            <a:r>
              <a:rPr lang="en-US" b="1" dirty="0" smtClean="0">
                <a:solidFill>
                  <a:schemeClr val="tx1"/>
                </a:solidFill>
              </a:rPr>
              <a:t>Your second call must then be to your supervisor.</a:t>
            </a:r>
            <a:endParaRPr lang="en-US" b="1" dirty="0">
              <a:solidFill>
                <a:schemeClr val="tx1"/>
              </a:solidFill>
            </a:endParaRPr>
          </a:p>
          <a:p>
            <a:pPr marL="0" indent="0">
              <a:buNone/>
            </a:pPr>
            <a:r>
              <a:rPr lang="en-US" dirty="0" smtClean="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429905803"/>
      </p:ext>
    </p:extLst>
  </p:cSld>
  <p:clrMapOvr>
    <a:masterClrMapping/>
  </p:clrMapOvr>
  <p:transition advTm="32877">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66667"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762000" y="914400"/>
            <a:ext cx="7772400" cy="1752600"/>
          </a:xfrm>
        </p:spPr>
        <p:txBody>
          <a:bodyPr/>
          <a:lstStyle/>
          <a:p>
            <a:pPr eaLnBrk="1" hangingPunct="1">
              <a:defRPr/>
            </a:pPr>
            <a:r>
              <a:rPr lang="en-US" sz="6600" dirty="0" err="1" smtClean="0">
                <a:latin typeface="Times New Roman" pitchFamily="18" charset="0"/>
              </a:rPr>
              <a:t>RTK</a:t>
            </a:r>
            <a:r>
              <a:rPr lang="en-US" sz="6600" dirty="0" smtClean="0">
                <a:latin typeface="Times New Roman" pitchFamily="18" charset="0"/>
              </a:rPr>
              <a:t> Enforcement</a:t>
            </a:r>
            <a:r>
              <a:rPr lang="en-US" dirty="0" smtClean="0">
                <a:latin typeface="Times New Roman" pitchFamily="18" charset="0"/>
              </a:rPr>
              <a:t>	</a:t>
            </a:r>
          </a:p>
        </p:txBody>
      </p:sp>
      <p:sp>
        <p:nvSpPr>
          <p:cNvPr id="8195" name="Rectangle 3"/>
          <p:cNvSpPr>
            <a:spLocks noGrp="1" noChangeArrowheads="1"/>
          </p:cNvSpPr>
          <p:nvPr>
            <p:ph type="subTitle" idx="1"/>
          </p:nvPr>
        </p:nvSpPr>
        <p:spPr>
          <a:xfrm>
            <a:off x="1371600" y="3429000"/>
            <a:ext cx="6400800" cy="2209800"/>
          </a:xfrm>
        </p:spPr>
        <p:txBody>
          <a:bodyPr>
            <a:normAutofit/>
          </a:bodyPr>
          <a:lstStyle/>
          <a:p>
            <a:pPr eaLnBrk="1" hangingPunct="1">
              <a:defRPr/>
            </a:pPr>
            <a:r>
              <a:rPr lang="en-US" sz="2800" dirty="0" err="1" smtClean="0">
                <a:solidFill>
                  <a:schemeClr val="tx1"/>
                </a:solidFill>
                <a:latin typeface="Times New Roman" pitchFamily="18" charset="0"/>
              </a:rPr>
              <a:t>NYS</a:t>
            </a:r>
            <a:r>
              <a:rPr lang="en-US" sz="2800" dirty="0" smtClean="0">
                <a:solidFill>
                  <a:schemeClr val="tx1"/>
                </a:solidFill>
                <a:latin typeface="Times New Roman" pitchFamily="18" charset="0"/>
              </a:rPr>
              <a:t> </a:t>
            </a:r>
            <a:r>
              <a:rPr lang="en-US" sz="2800" dirty="0" err="1" smtClean="0">
                <a:solidFill>
                  <a:schemeClr val="tx1"/>
                </a:solidFill>
                <a:latin typeface="Times New Roman" pitchFamily="18" charset="0"/>
              </a:rPr>
              <a:t>RTK</a:t>
            </a:r>
            <a:r>
              <a:rPr lang="en-US" sz="2800" dirty="0" smtClean="0">
                <a:solidFill>
                  <a:schemeClr val="tx1"/>
                </a:solidFill>
                <a:latin typeface="Times New Roman" pitchFamily="18" charset="0"/>
              </a:rPr>
              <a:t> law is enforced in public schools through the </a:t>
            </a:r>
            <a:r>
              <a:rPr lang="en-US" sz="2800" dirty="0" err="1" smtClean="0">
                <a:solidFill>
                  <a:schemeClr val="tx1"/>
                </a:solidFill>
                <a:latin typeface="Times New Roman" pitchFamily="18" charset="0"/>
              </a:rPr>
              <a:t>NYS</a:t>
            </a:r>
            <a:r>
              <a:rPr lang="en-US" sz="2800" dirty="0" smtClean="0">
                <a:solidFill>
                  <a:schemeClr val="tx1"/>
                </a:solidFill>
                <a:latin typeface="Times New Roman" pitchFamily="18" charset="0"/>
              </a:rPr>
              <a:t> Department of Labor, as part of the Public Employees Safety &amp; Health (</a:t>
            </a:r>
            <a:r>
              <a:rPr lang="en-US" sz="2800" dirty="0" err="1" smtClean="0">
                <a:solidFill>
                  <a:schemeClr val="tx1"/>
                </a:solidFill>
                <a:latin typeface="Times New Roman" pitchFamily="18" charset="0"/>
              </a:rPr>
              <a:t>PESH</a:t>
            </a:r>
            <a:r>
              <a:rPr lang="en-US" sz="2800" dirty="0" smtClean="0">
                <a:solidFill>
                  <a:schemeClr val="tx1"/>
                </a:solidFill>
                <a:latin typeface="Times New Roman" pitchFamily="18" charset="0"/>
              </a:rPr>
              <a:t>) Act of 1980</a:t>
            </a:r>
          </a:p>
        </p:txBody>
      </p:sp>
      <p:pic>
        <p:nvPicPr>
          <p:cNvPr id="11" name="~PP38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1"/>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normAutofit/>
          </a:bodyPr>
          <a:lstStyle/>
          <a:p>
            <a:pPr>
              <a:defRPr/>
            </a:pPr>
            <a:r>
              <a:rPr lang="en-US" dirty="0" smtClean="0"/>
              <a:t>OVER THE COUNTER MEDICATIONS</a:t>
            </a:r>
          </a:p>
        </p:txBody>
      </p:sp>
      <p:sp>
        <p:nvSpPr>
          <p:cNvPr id="4099" name="Content Placeholder 2"/>
          <p:cNvSpPr>
            <a:spLocks noGrp="1"/>
          </p:cNvSpPr>
          <p:nvPr>
            <p:ph idx="1"/>
          </p:nvPr>
        </p:nvSpPr>
        <p:spPr/>
        <p:txBody>
          <a:bodyPr>
            <a:normAutofit fontScale="92500" lnSpcReduction="10000"/>
          </a:bodyPr>
          <a:lstStyle/>
          <a:p>
            <a:pPr>
              <a:defRPr/>
            </a:pPr>
            <a:r>
              <a:rPr lang="en-US" sz="2000" dirty="0" smtClean="0"/>
              <a:t>Nurses are no longer able to provide you with even simple Over- the- Counter medications such as Tylenol, Advil etc. without  written Physician’s orders. You need to keep medications of any type in a safe place out of reach of your students. The nurse can hold it for you if it is appropriately labeled and if you have written orders for O-T-C meds. Please make sure your Nurse has a copy of the Doctor’s orders.  </a:t>
            </a:r>
          </a:p>
          <a:p>
            <a:pPr>
              <a:defRPr/>
            </a:pPr>
            <a:r>
              <a:rPr lang="en-US" sz="2000" dirty="0" smtClean="0"/>
              <a:t>Please plan accordingly. </a:t>
            </a:r>
          </a:p>
          <a:p>
            <a:pPr>
              <a:defRPr/>
            </a:pPr>
            <a:r>
              <a:rPr lang="en-US" sz="2000" dirty="0" smtClean="0"/>
              <a:t>To ask your nurse to bend on this is to compromise her license.</a:t>
            </a:r>
          </a:p>
          <a:p>
            <a:pPr>
              <a:buFontTx/>
              <a:buNone/>
              <a:defRPr/>
            </a:pPr>
            <a:r>
              <a:rPr lang="en-US" dirty="0" smtClean="0"/>
              <a:t> </a:t>
            </a:r>
          </a:p>
          <a:p>
            <a:pPr>
              <a:defRPr/>
            </a:pPr>
            <a:endParaRPr lang="en-US" dirty="0" smtClean="0"/>
          </a:p>
        </p:txBody>
      </p:sp>
      <p:pic>
        <p:nvPicPr>
          <p:cNvPr id="19460" name="Picture 2" descr="C:\Documents and Settings\twoody\Local Settings\Temporary Internet Files\Content.IE5\TI7VPIQO\MCj03253860000[1].wmf"/>
          <p:cNvPicPr>
            <a:picLocks noChangeAspect="1" noChangeArrowheads="1"/>
          </p:cNvPicPr>
          <p:nvPr/>
        </p:nvPicPr>
        <p:blipFill>
          <a:blip r:embed="rId5" cstate="print"/>
          <a:srcRect/>
          <a:stretch>
            <a:fillRect/>
          </a:stretch>
        </p:blipFill>
        <p:spPr bwMode="auto">
          <a:xfrm>
            <a:off x="5562600" y="443003"/>
            <a:ext cx="1539875" cy="1653994"/>
          </a:xfrm>
          <a:prstGeom prst="rect">
            <a:avLst/>
          </a:prstGeom>
          <a:noFill/>
          <a:ln w="9525">
            <a:noFill/>
            <a:miter lim="800000"/>
            <a:headEnd/>
            <a:tailEnd/>
          </a:ln>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cSld>
  <p:clrMapOvr>
    <a:masterClrMapping/>
  </p:clrMapOvr>
  <p:transition advTm="256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42424"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19200" y="494438"/>
            <a:ext cx="6477000" cy="2308324"/>
          </a:xfrm>
          <a:prstGeom prst="rect">
            <a:avLst/>
          </a:prstGeom>
        </p:spPr>
        <p:txBody>
          <a:bodyPr wrap="square">
            <a:spAutoFit/>
          </a:bodyPr>
          <a:lstStyle/>
          <a:p>
            <a:r>
              <a:rPr lang="en-US" b="1" dirty="0"/>
              <a:t>The </a:t>
            </a:r>
            <a:r>
              <a:rPr lang="en-US" b="1" dirty="0" smtClean="0"/>
              <a:t>2016-2017 </a:t>
            </a:r>
            <a:r>
              <a:rPr lang="en-US" b="1" dirty="0"/>
              <a:t>Annual Notice to Employees </a:t>
            </a:r>
            <a:r>
              <a:rPr lang="en-US" dirty="0"/>
              <a:t>will be </a:t>
            </a:r>
            <a:endParaRPr lang="en-US" dirty="0" smtClean="0"/>
          </a:p>
          <a:p>
            <a:r>
              <a:rPr lang="en-US" u="sng" dirty="0" smtClean="0"/>
              <a:t>e-mailed</a:t>
            </a:r>
            <a:r>
              <a:rPr lang="en-US" dirty="0" smtClean="0"/>
              <a:t> </a:t>
            </a:r>
            <a:r>
              <a:rPr lang="en-US" dirty="0"/>
              <a:t>to all District employees who have District e-mail addresses. </a:t>
            </a:r>
            <a:r>
              <a:rPr lang="en-US" dirty="0" smtClean="0"/>
              <a:t>Receipt forms will be returned electronically as well. Please follow the directions in the e-mail to return the receipt.</a:t>
            </a:r>
          </a:p>
          <a:p>
            <a:endParaRPr lang="en-US" dirty="0"/>
          </a:p>
          <a:p>
            <a:r>
              <a:rPr lang="en-US" dirty="0" smtClean="0"/>
              <a:t>A copy of the </a:t>
            </a:r>
            <a:r>
              <a:rPr lang="en-US" b="1" dirty="0" smtClean="0"/>
              <a:t>2016-17 District Calendar </a:t>
            </a:r>
            <a:r>
              <a:rPr lang="en-US" dirty="0" smtClean="0"/>
              <a:t>will also be </a:t>
            </a:r>
            <a:r>
              <a:rPr lang="en-US" u="sng" dirty="0" smtClean="0"/>
              <a:t>e-mailed</a:t>
            </a:r>
            <a:r>
              <a:rPr lang="en-US" dirty="0" smtClean="0"/>
              <a:t> to you.</a:t>
            </a:r>
            <a:endParaRPr lang="en-US" dirty="0"/>
          </a:p>
        </p:txBody>
      </p:sp>
      <p:sp>
        <p:nvSpPr>
          <p:cNvPr id="5" name="TextBox 4"/>
          <p:cNvSpPr txBox="1"/>
          <p:nvPr/>
        </p:nvSpPr>
        <p:spPr>
          <a:xfrm>
            <a:off x="1371600" y="3048000"/>
            <a:ext cx="5867400" cy="923330"/>
          </a:xfrm>
          <a:prstGeom prst="rect">
            <a:avLst/>
          </a:prstGeom>
          <a:noFill/>
        </p:spPr>
        <p:txBody>
          <a:bodyPr wrap="square" rtlCol="0">
            <a:spAutoFit/>
          </a:bodyPr>
          <a:lstStyle/>
          <a:p>
            <a:r>
              <a:rPr lang="en-US" dirty="0"/>
              <a:t>S</a:t>
            </a:r>
            <a:r>
              <a:rPr lang="en-US" dirty="0" smtClean="0"/>
              <a:t>taff </a:t>
            </a:r>
            <a:r>
              <a:rPr lang="en-US" dirty="0"/>
              <a:t>who </a:t>
            </a:r>
            <a:r>
              <a:rPr lang="en-US" dirty="0" smtClean="0"/>
              <a:t>do </a:t>
            </a:r>
            <a:r>
              <a:rPr lang="en-US" dirty="0"/>
              <a:t>not have an e-mail address at this </a:t>
            </a:r>
            <a:r>
              <a:rPr lang="en-US" dirty="0" smtClean="0"/>
              <a:t>time</a:t>
            </a:r>
            <a:r>
              <a:rPr lang="en-US" dirty="0"/>
              <a:t> </a:t>
            </a:r>
            <a:r>
              <a:rPr lang="en-US" dirty="0" smtClean="0"/>
              <a:t>will be receiving a copy during your meeting with your supervisor(s).</a:t>
            </a:r>
            <a:endParaRPr lang="en-US"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75410"/>
            <a:ext cx="609600" cy="609600"/>
          </a:xfrm>
          <a:prstGeom prst="rect">
            <a:avLst/>
          </a:prstGeom>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2674" y="4059157"/>
            <a:ext cx="1793541" cy="2321053"/>
          </a:xfrm>
          <a:prstGeom prst="rect">
            <a:avLst/>
          </a:prstGeom>
        </p:spPr>
      </p:pic>
    </p:spTree>
    <p:extLst>
      <p:ext uri="{BB962C8B-B14F-4D97-AF65-F5344CB8AC3E}">
        <p14:creationId xmlns:p14="http://schemas.microsoft.com/office/powerpoint/2010/main" val="2640287460"/>
      </p:ext>
    </p:extLst>
  </p:cSld>
  <p:clrMapOvr>
    <a:masterClrMapping/>
  </p:clrMapOvr>
  <mc:AlternateContent xmlns:mc="http://schemas.openxmlformats.org/markup-compatibility/2006" xmlns:p14="http://schemas.microsoft.com/office/powerpoint/2010/main">
    <mc:Choice Requires="p14">
      <p:transition spd="med" p14:dur="700" advClick="0" advTm="37101">
        <p:fade/>
      </p:transition>
    </mc:Choice>
    <mc:Fallback xmlns="">
      <p:transition spd="med" advClick="0" advTm="371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8788"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1143000"/>
            <a:ext cx="7024744" cy="1143000"/>
          </a:xfrm>
        </p:spPr>
        <p:txBody>
          <a:bodyPr>
            <a:normAutofit fontScale="90000"/>
          </a:bodyPr>
          <a:lstStyle/>
          <a:p>
            <a:pPr eaLnBrk="1" hangingPunct="1">
              <a:defRPr/>
            </a:pPr>
            <a:r>
              <a:rPr lang="en-US" b="1" dirty="0" smtClean="0">
                <a:ln w="22225">
                  <a:solidFill>
                    <a:schemeClr val="accent2"/>
                  </a:solidFill>
                  <a:prstDash val="solid"/>
                </a:ln>
                <a:solidFill>
                  <a:schemeClr val="accent2">
                    <a:lumMod val="40000"/>
                    <a:lumOff val="60000"/>
                  </a:schemeClr>
                </a:solidFill>
              </a:rPr>
              <a:t>Occupational Safety &amp; Health Administration (</a:t>
            </a:r>
            <a:r>
              <a:rPr lang="en-US" b="1" dirty="0" err="1" smtClean="0">
                <a:ln w="22225">
                  <a:solidFill>
                    <a:schemeClr val="accent2"/>
                  </a:solidFill>
                  <a:prstDash val="solid"/>
                </a:ln>
                <a:solidFill>
                  <a:schemeClr val="accent2">
                    <a:lumMod val="40000"/>
                    <a:lumOff val="60000"/>
                  </a:schemeClr>
                </a:solidFill>
              </a:rPr>
              <a:t>O.S.H.A</a:t>
            </a:r>
            <a:r>
              <a:rPr lang="en-US" b="1" dirty="0" smtClean="0">
                <a:ln w="22225">
                  <a:solidFill>
                    <a:schemeClr val="accent2"/>
                  </a:solidFill>
                  <a:prstDash val="solid"/>
                </a:ln>
                <a:solidFill>
                  <a:schemeClr val="accent2">
                    <a:lumMod val="40000"/>
                    <a:lumOff val="60000"/>
                  </a:schemeClr>
                </a:solidFill>
              </a:rPr>
              <a:t>)</a:t>
            </a:r>
          </a:p>
        </p:txBody>
      </p:sp>
      <p:sp>
        <p:nvSpPr>
          <p:cNvPr id="5123" name="Rectangle 3"/>
          <p:cNvSpPr>
            <a:spLocks noGrp="1" noChangeArrowheads="1"/>
          </p:cNvSpPr>
          <p:nvPr>
            <p:ph idx="1"/>
          </p:nvPr>
        </p:nvSpPr>
        <p:spPr>
          <a:xfrm>
            <a:off x="304800" y="2540389"/>
            <a:ext cx="8229600" cy="4495800"/>
          </a:xfrm>
        </p:spPr>
        <p:txBody>
          <a:bodyPr/>
          <a:lstStyle/>
          <a:p>
            <a:pPr eaLnBrk="1" hangingPunct="1">
              <a:defRPr/>
            </a:pPr>
            <a:r>
              <a:rPr lang="en-US" sz="2800" b="1" dirty="0" smtClean="0"/>
              <a:t>Workplace Blood-borne pathogen standards enacted in 1992 were designed to eliminate or minimize exposure to Blood-borne pathogens</a:t>
            </a:r>
          </a:p>
          <a:p>
            <a:pPr lvl="1" eaLnBrk="1" hangingPunct="1">
              <a:defRPr/>
            </a:pPr>
            <a:endParaRPr lang="en-US" b="1" dirty="0" smtClean="0"/>
          </a:p>
          <a:p>
            <a:pPr eaLnBrk="1" hangingPunct="1">
              <a:buFontTx/>
              <a:buNone/>
              <a:defRPr/>
            </a:pPr>
            <a:endParaRPr lang="en-US" sz="2800" dirty="0" smtClean="0">
              <a:solidFill>
                <a:srgbClr val="99FFCC"/>
              </a:solidFill>
            </a:endParaRPr>
          </a:p>
        </p:txBody>
      </p:sp>
      <p:pic>
        <p:nvPicPr>
          <p:cNvPr id="5" name="~PP256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77000"/>
            <a:ext cx="304800" cy="304800"/>
          </a:xfrm>
          <a:prstGeom prst="rect">
            <a:avLst/>
          </a:prstGeom>
          <a:noFill/>
          <a:ln w="9525">
            <a:noFill/>
            <a:miter lim="800000"/>
            <a:headEnd/>
            <a:tailEnd/>
          </a:ln>
        </p:spPr>
      </p:pic>
      <p:sp>
        <p:nvSpPr>
          <p:cNvPr id="2" name="Rectangle 1"/>
          <p:cNvSpPr/>
          <p:nvPr/>
        </p:nvSpPr>
        <p:spPr>
          <a:xfrm>
            <a:off x="13996" y="268069"/>
            <a:ext cx="7225004" cy="584775"/>
          </a:xfrm>
          <a:prstGeom prst="rect">
            <a:avLst/>
          </a:prstGeom>
        </p:spPr>
        <p:txBody>
          <a:bodyPr wrap="square">
            <a:spAutoFit/>
          </a:bodyPr>
          <a:lstStyle/>
          <a:p>
            <a:pPr algn="ctr" eaLnBrk="0" hangingPunct="0">
              <a:defRPr/>
            </a:pPr>
            <a:r>
              <a:rPr lang="en-US" sz="3200" b="1" dirty="0" smtClean="0">
                <a:ln w="50800"/>
                <a:solidFill>
                  <a:schemeClr val="accent3">
                    <a:lumMod val="75000"/>
                  </a:schemeClr>
                </a:solidFill>
              </a:rPr>
              <a:t>Blood-borne Pathogens Training</a:t>
            </a:r>
            <a:endParaRPr lang="en-US" sz="3200" b="1" dirty="0">
              <a:ln w="50800"/>
              <a:solidFill>
                <a:schemeClr val="accent3">
                  <a:lumMod val="75000"/>
                </a:schemeClr>
              </a:solidFill>
            </a:endParaRPr>
          </a:p>
        </p:txBody>
      </p:sp>
    </p:spTree>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5758"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pPr eaLnBrk="1" hangingPunct="1">
              <a:defRPr/>
            </a:pPr>
            <a:r>
              <a:rPr lang="en-US" b="1" smtClean="0">
                <a:solidFill>
                  <a:schemeClr val="accent2"/>
                </a:solidFill>
              </a:rPr>
              <a:t>Workplace Exposure Control</a:t>
            </a:r>
          </a:p>
        </p:txBody>
      </p:sp>
      <p:sp>
        <p:nvSpPr>
          <p:cNvPr id="9219" name="Rectangle 3"/>
          <p:cNvSpPr>
            <a:spLocks noGrp="1" noChangeArrowheads="1"/>
          </p:cNvSpPr>
          <p:nvPr>
            <p:ph idx="1"/>
          </p:nvPr>
        </p:nvSpPr>
        <p:spPr>
          <a:xfrm>
            <a:off x="609599" y="1676400"/>
            <a:ext cx="6347714" cy="3880773"/>
          </a:xfrm>
        </p:spPr>
        <p:txBody>
          <a:bodyPr>
            <a:normAutofit fontScale="92500" lnSpcReduction="10000"/>
          </a:bodyPr>
          <a:lstStyle/>
          <a:p>
            <a:pPr eaLnBrk="1" hangingPunct="1">
              <a:defRPr/>
            </a:pPr>
            <a:endParaRPr lang="en-US" b="1" dirty="0" smtClean="0">
              <a:solidFill>
                <a:srgbClr val="CC00FF"/>
              </a:solidFill>
            </a:endParaRPr>
          </a:p>
          <a:p>
            <a:pPr eaLnBrk="1" hangingPunct="1">
              <a:defRPr/>
            </a:pPr>
            <a:r>
              <a:rPr lang="en-US" sz="3200" b="1" dirty="0" smtClean="0"/>
              <a:t>All workplaces must have a plan to eliminate or minimize exposure</a:t>
            </a:r>
          </a:p>
          <a:p>
            <a:pPr lvl="1" eaLnBrk="1" hangingPunct="1">
              <a:defRPr/>
            </a:pPr>
            <a:r>
              <a:rPr lang="en-US" sz="3200" b="1" dirty="0" smtClean="0"/>
              <a:t> information</a:t>
            </a:r>
          </a:p>
          <a:p>
            <a:pPr lvl="1" eaLnBrk="1" hangingPunct="1">
              <a:defRPr/>
            </a:pPr>
            <a:r>
              <a:rPr lang="en-US" sz="3200" b="1" dirty="0" smtClean="0"/>
              <a:t> training </a:t>
            </a:r>
          </a:p>
          <a:p>
            <a:pPr lvl="1" eaLnBrk="1" hangingPunct="1">
              <a:defRPr/>
            </a:pPr>
            <a:r>
              <a:rPr lang="en-US" sz="3200" b="1" dirty="0" smtClean="0"/>
              <a:t> retraining if procedures change</a:t>
            </a:r>
          </a:p>
          <a:p>
            <a:pPr lvl="1" eaLnBrk="1" hangingPunct="1">
              <a:defRPr/>
            </a:pPr>
            <a:endParaRPr lang="en-US" b="1" dirty="0" smtClean="0"/>
          </a:p>
          <a:p>
            <a:pPr lvl="1" eaLnBrk="1" hangingPunct="1">
              <a:defRPr/>
            </a:pPr>
            <a:endParaRPr lang="en-US" b="1" dirty="0" smtClean="0"/>
          </a:p>
        </p:txBody>
      </p:sp>
      <p:pic>
        <p:nvPicPr>
          <p:cNvPr id="7" name="~PP109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74242"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ormAutofit/>
          </a:bodyPr>
          <a:lstStyle/>
          <a:p>
            <a:pPr eaLnBrk="1" hangingPunct="1">
              <a:defRPr/>
            </a:pPr>
            <a:r>
              <a:rPr lang="en-US" sz="4000" b="1" dirty="0" smtClean="0">
                <a:solidFill>
                  <a:srgbClr val="00FF00"/>
                </a:solidFill>
              </a:rPr>
              <a:t>Blood-borne Pathogens are</a:t>
            </a:r>
          </a:p>
        </p:txBody>
      </p:sp>
      <p:sp>
        <p:nvSpPr>
          <p:cNvPr id="7171" name="Rectangle 3"/>
          <p:cNvSpPr>
            <a:spLocks noGrp="1" noChangeArrowheads="1"/>
          </p:cNvSpPr>
          <p:nvPr>
            <p:ph idx="1"/>
          </p:nvPr>
        </p:nvSpPr>
        <p:spPr/>
        <p:txBody>
          <a:bodyPr>
            <a:normAutofit/>
          </a:bodyPr>
          <a:lstStyle/>
          <a:p>
            <a:pPr eaLnBrk="1" hangingPunct="1">
              <a:defRPr/>
            </a:pPr>
            <a:r>
              <a:rPr lang="en-US" sz="2800" b="1" dirty="0" smtClean="0"/>
              <a:t>Microorganisms (Bacteria &amp; Viruses) carried in the bloodstream and in other body fluids which can contain blood.</a:t>
            </a:r>
          </a:p>
          <a:p>
            <a:pPr eaLnBrk="1" hangingPunct="1">
              <a:buFontTx/>
              <a:buNone/>
              <a:defRPr/>
            </a:pPr>
            <a:r>
              <a:rPr lang="en-US" sz="2800" b="1" dirty="0" smtClean="0"/>
              <a:t>These microorganisms can cause disease(s)</a:t>
            </a:r>
          </a:p>
          <a:p>
            <a:pPr lvl="2" eaLnBrk="1" hangingPunct="1">
              <a:buFontTx/>
              <a:buNone/>
              <a:defRPr/>
            </a:pPr>
            <a:endParaRPr lang="en-US" dirty="0" smtClean="0"/>
          </a:p>
          <a:p>
            <a:pPr eaLnBrk="1" hangingPunct="1">
              <a:defRPr/>
            </a:pPr>
            <a:endParaRPr lang="en-US" dirty="0" smtClean="0"/>
          </a:p>
          <a:p>
            <a:pPr eaLnBrk="1" hangingPunct="1">
              <a:defRPr/>
            </a:pPr>
            <a:endParaRPr lang="en-US" dirty="0" smtClean="0"/>
          </a:p>
        </p:txBody>
      </p:sp>
      <p:pic>
        <p:nvPicPr>
          <p:cNvPr id="10" name="~PP1828.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pic>
        <p:nvPicPr>
          <p:cNvPr id="3075" name="Picture 3" descr="C:\Users\twoody\AppData\Local\Microsoft\Windows\Temporary Internet Files\Content.IE5\A1EPGIY2\MC900432423[1].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92537">
            <a:off x="4977433" y="4667815"/>
            <a:ext cx="1690997" cy="155915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Click="0" advTm="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34848"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990600" y="441960"/>
            <a:ext cx="7239000" cy="777240"/>
          </a:xfrm>
        </p:spPr>
        <p:txBody>
          <a:bodyPr/>
          <a:lstStyle/>
          <a:p>
            <a:pPr eaLnBrk="1" hangingPunct="1">
              <a:defRPr/>
            </a:pPr>
            <a:r>
              <a:rPr lang="en-US" dirty="0" smtClean="0"/>
              <a:t>HIV &amp; AIDS</a:t>
            </a:r>
          </a:p>
        </p:txBody>
      </p:sp>
      <p:sp>
        <p:nvSpPr>
          <p:cNvPr id="9219" name="Rectangle 3"/>
          <p:cNvSpPr>
            <a:spLocks noGrp="1" noChangeArrowheads="1"/>
          </p:cNvSpPr>
          <p:nvPr>
            <p:ph idx="1"/>
          </p:nvPr>
        </p:nvSpPr>
        <p:spPr>
          <a:xfrm>
            <a:off x="685800" y="1219200"/>
            <a:ext cx="8229600" cy="5029200"/>
          </a:xfrm>
        </p:spPr>
        <p:txBody>
          <a:bodyPr/>
          <a:lstStyle/>
          <a:p>
            <a:pPr marL="0" lvl="4" indent="0" eaLnBrk="1" hangingPunct="1">
              <a:spcBef>
                <a:spcPts val="0"/>
              </a:spcBef>
              <a:buFont typeface="Wingdings" pitchFamily="2" charset="2"/>
              <a:buChar char="v"/>
              <a:defRPr/>
            </a:pPr>
            <a:r>
              <a:rPr lang="en-US" sz="2400" dirty="0" smtClean="0">
                <a:cs typeface="Arial" charset="0"/>
              </a:rPr>
              <a:t>HIV (human immunodeficiency virus) is the weakening of the body’s immune system by one of many blood-borne pathogens.</a:t>
            </a:r>
          </a:p>
          <a:p>
            <a:pPr marL="0" lvl="4" indent="0" eaLnBrk="1" hangingPunct="1">
              <a:spcBef>
                <a:spcPts val="0"/>
              </a:spcBef>
              <a:buNone/>
              <a:defRPr/>
            </a:pPr>
            <a:endParaRPr lang="en-US" sz="2400" dirty="0" smtClean="0">
              <a:cs typeface="Arial" charset="0"/>
            </a:endParaRPr>
          </a:p>
          <a:p>
            <a:pPr marL="0" lvl="4" eaLnBrk="1" hangingPunct="1">
              <a:spcBef>
                <a:spcPts val="0"/>
              </a:spcBef>
              <a:defRPr/>
            </a:pPr>
            <a:r>
              <a:rPr lang="en-US" sz="2400" dirty="0" smtClean="0">
                <a:cs typeface="Arial" charset="0"/>
              </a:rPr>
              <a:t>HIV causes AIDS (Acquired Immunodeficiency Syndrome)</a:t>
            </a:r>
          </a:p>
          <a:p>
            <a:pPr marL="0" algn="ctr" eaLnBrk="1" hangingPunct="1">
              <a:spcBef>
                <a:spcPts val="0"/>
              </a:spcBef>
              <a:defRPr/>
            </a:pPr>
            <a:r>
              <a:rPr lang="en-US" sz="2800" dirty="0" smtClean="0"/>
              <a:t>AIDS IS FATAL</a:t>
            </a:r>
          </a:p>
          <a:p>
            <a:pPr marL="0" algn="ctr" eaLnBrk="1" hangingPunct="1">
              <a:spcBef>
                <a:spcPts val="0"/>
              </a:spcBef>
              <a:defRPr/>
            </a:pPr>
            <a:r>
              <a:rPr lang="en-US" sz="2800" dirty="0" smtClean="0"/>
              <a:t>There are treatments</a:t>
            </a:r>
          </a:p>
          <a:p>
            <a:pPr marL="0" algn="ctr" eaLnBrk="1" hangingPunct="1">
              <a:spcBef>
                <a:spcPts val="0"/>
              </a:spcBef>
              <a:defRPr/>
            </a:pPr>
            <a:r>
              <a:rPr lang="en-US" sz="2800" dirty="0" smtClean="0"/>
              <a:t>There are NO cures</a:t>
            </a:r>
          </a:p>
          <a:p>
            <a:pPr marL="0" algn="ctr" eaLnBrk="1" hangingPunct="1">
              <a:spcBef>
                <a:spcPts val="0"/>
              </a:spcBef>
              <a:defRPr/>
            </a:pPr>
            <a:r>
              <a:rPr lang="en-US" sz="2800" dirty="0" smtClean="0"/>
              <a:t>So please pay attention not to become contaminated </a:t>
            </a:r>
          </a:p>
          <a:p>
            <a:pPr marL="0" indent="0" algn="ctr" eaLnBrk="1" hangingPunct="1">
              <a:spcBef>
                <a:spcPts val="0"/>
              </a:spcBef>
              <a:buNone/>
              <a:defRPr/>
            </a:pPr>
            <a:r>
              <a:rPr lang="en-US" sz="2800" dirty="0" smtClean="0"/>
              <a:t>at any blood and body fluid incident</a:t>
            </a:r>
            <a:r>
              <a:rPr lang="en-US" dirty="0" smtClean="0"/>
              <a:t>.</a:t>
            </a: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cSld>
  <p:clrMapOvr>
    <a:masterClrMapping/>
  </p:clrMapOvr>
  <p:transition advTm="2926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59091"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304800" y="228600"/>
            <a:ext cx="8229600" cy="1143000"/>
          </a:xfrm>
        </p:spPr>
        <p:txBody>
          <a:bodyPr/>
          <a:lstStyle/>
          <a:p>
            <a:pPr eaLnBrk="1" hangingPunct="1">
              <a:defRPr/>
            </a:pPr>
            <a:r>
              <a:rPr lang="en-US" b="1" dirty="0" smtClean="0">
                <a:solidFill>
                  <a:schemeClr val="accent2"/>
                </a:solidFill>
              </a:rPr>
              <a:t>Hepatitis B (HBV)</a:t>
            </a:r>
          </a:p>
        </p:txBody>
      </p:sp>
      <p:sp>
        <p:nvSpPr>
          <p:cNvPr id="8195" name="Rectangle 3"/>
          <p:cNvSpPr>
            <a:spLocks noGrp="1" noChangeArrowheads="1"/>
          </p:cNvSpPr>
          <p:nvPr>
            <p:ph idx="1"/>
          </p:nvPr>
        </p:nvSpPr>
        <p:spPr>
          <a:xfrm>
            <a:off x="838200" y="1152525"/>
            <a:ext cx="7772400" cy="5410200"/>
          </a:xfrm>
        </p:spPr>
        <p:txBody>
          <a:bodyPr>
            <a:normAutofit lnSpcReduction="10000"/>
          </a:bodyPr>
          <a:lstStyle/>
          <a:p>
            <a:pPr eaLnBrk="1" hangingPunct="1">
              <a:lnSpc>
                <a:spcPct val="80000"/>
              </a:lnSpc>
              <a:buFontTx/>
              <a:buNone/>
              <a:defRPr/>
            </a:pPr>
            <a:r>
              <a:rPr lang="en-US" sz="2000" b="1" dirty="0" err="1" smtClean="0">
                <a:cs typeface="Arial" charset="0"/>
              </a:rPr>
              <a:t>HBV</a:t>
            </a:r>
            <a:r>
              <a:rPr lang="en-US" sz="2000" b="1" dirty="0" smtClean="0">
                <a:cs typeface="Arial" charset="0"/>
              </a:rPr>
              <a:t> is a chronic infection which attacks the liver-</a:t>
            </a:r>
          </a:p>
          <a:p>
            <a:pPr eaLnBrk="1" hangingPunct="1">
              <a:lnSpc>
                <a:spcPct val="80000"/>
              </a:lnSpc>
              <a:buFontTx/>
              <a:buNone/>
              <a:defRPr/>
            </a:pPr>
            <a:r>
              <a:rPr lang="en-US" sz="2000" b="1" dirty="0" smtClean="0">
                <a:cs typeface="Arial" charset="0"/>
              </a:rPr>
              <a:t>Contracted though blood-borne pathogens</a:t>
            </a:r>
          </a:p>
          <a:p>
            <a:pPr eaLnBrk="1" hangingPunct="1">
              <a:lnSpc>
                <a:spcPct val="80000"/>
              </a:lnSpc>
              <a:defRPr/>
            </a:pPr>
            <a:r>
              <a:rPr lang="en-US" sz="1600" b="1" dirty="0" smtClean="0">
                <a:cs typeface="Arial" charset="0"/>
              </a:rPr>
              <a:t>Extremely infectious!!!!!  (1:20 will get HBV)</a:t>
            </a:r>
          </a:p>
          <a:p>
            <a:pPr eaLnBrk="1" hangingPunct="1">
              <a:lnSpc>
                <a:spcPct val="80000"/>
              </a:lnSpc>
              <a:defRPr/>
            </a:pPr>
            <a:endParaRPr lang="en-US" sz="1600" b="1" dirty="0" smtClean="0">
              <a:cs typeface="Arial" charset="0"/>
            </a:endParaRPr>
          </a:p>
          <a:p>
            <a:pPr eaLnBrk="1" hangingPunct="1">
              <a:lnSpc>
                <a:spcPct val="80000"/>
              </a:lnSpc>
              <a:defRPr/>
            </a:pPr>
            <a:r>
              <a:rPr lang="en-US" sz="1600" b="1" dirty="0" smtClean="0">
                <a:cs typeface="Arial" charset="0"/>
              </a:rPr>
              <a:t>Vaccine can prevent, anti-viral medications to fight chronic infection</a:t>
            </a:r>
          </a:p>
          <a:p>
            <a:pPr eaLnBrk="1" hangingPunct="1">
              <a:lnSpc>
                <a:spcPct val="80000"/>
              </a:lnSpc>
              <a:buFontTx/>
              <a:buNone/>
              <a:defRPr/>
            </a:pPr>
            <a:endParaRPr lang="en-US" sz="1800" b="1" dirty="0" smtClean="0">
              <a:cs typeface="Arial" charset="0"/>
            </a:endParaRPr>
          </a:p>
          <a:p>
            <a:pPr eaLnBrk="1" hangingPunct="1">
              <a:lnSpc>
                <a:spcPct val="80000"/>
              </a:lnSpc>
              <a:buFontTx/>
              <a:buNone/>
              <a:defRPr/>
            </a:pPr>
            <a:r>
              <a:rPr lang="en-US" sz="1800" b="1" dirty="0" smtClean="0">
                <a:cs typeface="Arial" charset="0"/>
              </a:rPr>
              <a:t>Hepatitis B Vaccine- PREVENTION !!!!</a:t>
            </a:r>
          </a:p>
          <a:p>
            <a:pPr eaLnBrk="1" hangingPunct="1">
              <a:lnSpc>
                <a:spcPct val="80000"/>
              </a:lnSpc>
              <a:defRPr/>
            </a:pPr>
            <a:r>
              <a:rPr lang="en-US" sz="1600" b="1" dirty="0" smtClean="0">
                <a:cs typeface="Arial" charset="0"/>
              </a:rPr>
              <a:t>Given in a series of 3 doses, over a period of 6 months </a:t>
            </a:r>
          </a:p>
          <a:p>
            <a:pPr eaLnBrk="1" hangingPunct="1">
              <a:lnSpc>
                <a:spcPct val="80000"/>
              </a:lnSpc>
              <a:defRPr/>
            </a:pPr>
            <a:r>
              <a:rPr lang="en-US" sz="1600" b="1" dirty="0" smtClean="0">
                <a:cs typeface="Arial" charset="0"/>
              </a:rPr>
              <a:t>Check with your personal physician first</a:t>
            </a:r>
          </a:p>
          <a:p>
            <a:pPr eaLnBrk="1" hangingPunct="1">
              <a:lnSpc>
                <a:spcPct val="80000"/>
              </a:lnSpc>
              <a:defRPr/>
            </a:pPr>
            <a:r>
              <a:rPr lang="en-US" sz="1600" b="1" dirty="0" smtClean="0">
                <a:cs typeface="Arial" charset="0"/>
              </a:rPr>
              <a:t>Will be provided by the District at no cost to the following staff members at high risk for exposure- (check with your supervisor to see If you qualify)</a:t>
            </a:r>
          </a:p>
          <a:p>
            <a:pPr lvl="1" eaLnBrk="1" hangingPunct="1">
              <a:lnSpc>
                <a:spcPct val="80000"/>
              </a:lnSpc>
              <a:defRPr/>
            </a:pPr>
            <a:r>
              <a:rPr lang="en-US" sz="1600" b="1" dirty="0" smtClean="0">
                <a:cs typeface="Arial" charset="0"/>
              </a:rPr>
              <a:t>Nurses, Health Staff, PE Teachers, Coaches</a:t>
            </a:r>
          </a:p>
          <a:p>
            <a:pPr lvl="1" eaLnBrk="1" hangingPunct="1">
              <a:lnSpc>
                <a:spcPct val="80000"/>
              </a:lnSpc>
              <a:defRPr/>
            </a:pPr>
            <a:r>
              <a:rPr lang="en-US" sz="1600" b="1" dirty="0" smtClean="0">
                <a:cs typeface="Arial" charset="0"/>
              </a:rPr>
              <a:t>Custodians, Cleaners, Maintenance workers</a:t>
            </a:r>
          </a:p>
          <a:p>
            <a:pPr lvl="1" eaLnBrk="1" hangingPunct="1">
              <a:lnSpc>
                <a:spcPct val="80000"/>
              </a:lnSpc>
              <a:defRPr/>
            </a:pPr>
            <a:r>
              <a:rPr lang="en-US" sz="1600" b="1" dirty="0" smtClean="0">
                <a:cs typeface="Arial" charset="0"/>
              </a:rPr>
              <a:t>Mechanical Arts Teachers, </a:t>
            </a:r>
          </a:p>
          <a:p>
            <a:pPr lvl="1" eaLnBrk="1" hangingPunct="1">
              <a:lnSpc>
                <a:spcPct val="80000"/>
              </a:lnSpc>
              <a:defRPr/>
            </a:pPr>
            <a:r>
              <a:rPr lang="en-US" sz="1600" b="1" dirty="0" smtClean="0">
                <a:cs typeface="Arial" charset="0"/>
              </a:rPr>
              <a:t>Teachers, Aides, Therapists of physically/developmentally disabled students</a:t>
            </a:r>
          </a:p>
          <a:p>
            <a:pPr lvl="1" eaLnBrk="1" hangingPunct="1">
              <a:lnSpc>
                <a:spcPct val="80000"/>
              </a:lnSpc>
              <a:defRPr/>
            </a:pPr>
            <a:r>
              <a:rPr lang="en-US" sz="1600" b="1" dirty="0" smtClean="0">
                <a:cs typeface="Arial" charset="0"/>
              </a:rPr>
              <a:t>CPR/AED trained staff members</a:t>
            </a:r>
          </a:p>
          <a:p>
            <a:pPr lvl="1" eaLnBrk="1" hangingPunct="1">
              <a:lnSpc>
                <a:spcPct val="80000"/>
              </a:lnSpc>
              <a:defRPr/>
            </a:pPr>
            <a:r>
              <a:rPr lang="en-US" sz="1600" b="1" dirty="0" smtClean="0">
                <a:cs typeface="Arial" charset="0"/>
              </a:rPr>
              <a:t>Playground monitors</a:t>
            </a:r>
          </a:p>
          <a:p>
            <a:pPr lvl="2" eaLnBrk="1" hangingPunct="1">
              <a:lnSpc>
                <a:spcPct val="80000"/>
              </a:lnSpc>
              <a:buFontTx/>
              <a:buNone/>
              <a:defRPr/>
            </a:pPr>
            <a:endParaRPr lang="en-US" sz="1200" b="1" dirty="0" smtClean="0">
              <a:latin typeface="Arial Black" pitchFamily="34" charset="0"/>
            </a:endParaRPr>
          </a:p>
          <a:p>
            <a:pPr lvl="2" eaLnBrk="1" hangingPunct="1">
              <a:lnSpc>
                <a:spcPct val="80000"/>
              </a:lnSpc>
              <a:buFontTx/>
              <a:buNone/>
              <a:defRPr/>
            </a:pPr>
            <a:endParaRPr lang="en-US" sz="1200" dirty="0" smtClean="0">
              <a:latin typeface="Heather" pitchFamily="2" charset="0"/>
            </a:endParaRPr>
          </a:p>
          <a:p>
            <a:pPr lvl="2" eaLnBrk="1" hangingPunct="1">
              <a:lnSpc>
                <a:spcPct val="80000"/>
              </a:lnSpc>
              <a:buFontTx/>
              <a:buNone/>
              <a:defRPr/>
            </a:pPr>
            <a:endParaRPr lang="en-US" sz="1200" dirty="0" smtClean="0"/>
          </a:p>
        </p:txBody>
      </p:sp>
      <p:pic>
        <p:nvPicPr>
          <p:cNvPr id="23" name="~PP1669.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2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831" y="231478"/>
            <a:ext cx="8229600" cy="1143000"/>
          </a:xfrm>
        </p:spPr>
        <p:txBody>
          <a:bodyPr/>
          <a:lstStyle/>
          <a:p>
            <a:pPr>
              <a:defRPr/>
            </a:pPr>
            <a:r>
              <a:rPr lang="en-US" dirty="0" smtClean="0"/>
              <a:t>FLU/other illnesses</a:t>
            </a:r>
            <a:endParaRPr lang="en-US" dirty="0"/>
          </a:p>
        </p:txBody>
      </p:sp>
      <p:sp>
        <p:nvSpPr>
          <p:cNvPr id="26627" name="TextBox 3"/>
          <p:cNvSpPr txBox="1">
            <a:spLocks noChangeArrowheads="1"/>
          </p:cNvSpPr>
          <p:nvPr/>
        </p:nvSpPr>
        <p:spPr bwMode="auto">
          <a:xfrm>
            <a:off x="767043" y="1143000"/>
            <a:ext cx="8229600" cy="4801314"/>
          </a:xfrm>
          <a:prstGeom prst="rect">
            <a:avLst/>
          </a:prstGeom>
          <a:noFill/>
          <a:ln w="9525">
            <a:noFill/>
            <a:miter lim="800000"/>
            <a:headEnd/>
            <a:tailEnd/>
          </a:ln>
        </p:spPr>
        <p:txBody>
          <a:bodyPr wrap="square">
            <a:spAutoFit/>
          </a:bodyPr>
          <a:lstStyle/>
          <a:p>
            <a:r>
              <a:rPr lang="en-US" sz="1600" dirty="0">
                <a:solidFill>
                  <a:srgbClr val="FF0000"/>
                </a:solidFill>
              </a:rPr>
              <a:t>THOUGH THE FLU VIRUS IS AIRBORNE IN DROPLET FORM PROTECTING </a:t>
            </a:r>
            <a:r>
              <a:rPr lang="en-US" sz="1600" dirty="0">
                <a:solidFill>
                  <a:schemeClr val="accent1">
                    <a:lumMod val="75000"/>
                  </a:schemeClr>
                </a:solidFill>
              </a:rPr>
              <a:t>YOURSELF FROM THE </a:t>
            </a:r>
            <a:r>
              <a:rPr lang="en-US" sz="1600" dirty="0" smtClean="0">
                <a:solidFill>
                  <a:schemeClr val="accent1">
                    <a:lumMod val="75000"/>
                  </a:schemeClr>
                </a:solidFill>
              </a:rPr>
              <a:t>FLU &amp; OTHER ILLNESSES </a:t>
            </a:r>
            <a:r>
              <a:rPr lang="en-US" sz="1600" dirty="0">
                <a:solidFill>
                  <a:schemeClr val="accent1">
                    <a:lumMod val="75000"/>
                  </a:schemeClr>
                </a:solidFill>
              </a:rPr>
              <a:t>IS VERY SIMILAR TO PREVENTING HIV/AIDS &amp; </a:t>
            </a:r>
            <a:r>
              <a:rPr lang="en-US" sz="1600" dirty="0" err="1">
                <a:solidFill>
                  <a:schemeClr val="accent1">
                    <a:lumMod val="75000"/>
                  </a:schemeClr>
                </a:solidFill>
              </a:rPr>
              <a:t>HEP</a:t>
            </a:r>
            <a:r>
              <a:rPr lang="en-US" sz="1600" dirty="0">
                <a:solidFill>
                  <a:schemeClr val="accent1">
                    <a:lumMod val="75000"/>
                  </a:schemeClr>
                </a:solidFill>
              </a:rPr>
              <a:t> B.</a:t>
            </a:r>
          </a:p>
          <a:p>
            <a:endParaRPr lang="en-US" sz="1600" dirty="0">
              <a:solidFill>
                <a:schemeClr val="accent1">
                  <a:lumMod val="75000"/>
                </a:schemeClr>
              </a:solidFill>
            </a:endParaRPr>
          </a:p>
          <a:p>
            <a:r>
              <a:rPr lang="en-US" sz="1600" dirty="0">
                <a:solidFill>
                  <a:schemeClr val="accent1">
                    <a:lumMod val="75000"/>
                  </a:schemeClr>
                </a:solidFill>
              </a:rPr>
              <a:t>WASH </a:t>
            </a:r>
            <a:r>
              <a:rPr lang="en-US" sz="1600" dirty="0" smtClean="0">
                <a:solidFill>
                  <a:schemeClr val="accent1">
                    <a:lumMod val="75000"/>
                  </a:schemeClr>
                </a:solidFill>
              </a:rPr>
              <a:t>YOUR HANDS </a:t>
            </a:r>
            <a:r>
              <a:rPr lang="en-US" sz="1600" dirty="0">
                <a:solidFill>
                  <a:schemeClr val="accent1">
                    <a:lumMod val="75000"/>
                  </a:schemeClr>
                </a:solidFill>
              </a:rPr>
              <a:t>OFTEN. </a:t>
            </a:r>
          </a:p>
          <a:p>
            <a:endParaRPr lang="en-US" sz="1600" dirty="0">
              <a:solidFill>
                <a:schemeClr val="accent1">
                  <a:lumMod val="75000"/>
                </a:schemeClr>
              </a:solidFill>
            </a:endParaRPr>
          </a:p>
          <a:p>
            <a:r>
              <a:rPr lang="en-US" sz="1600" dirty="0">
                <a:solidFill>
                  <a:schemeClr val="accent1">
                    <a:lumMod val="75000"/>
                  </a:schemeClr>
                </a:solidFill>
              </a:rPr>
              <a:t>WHEN POSSIBLE KEEP A WINDOW OPEN</a:t>
            </a:r>
          </a:p>
          <a:p>
            <a:endParaRPr lang="en-US" sz="1600" dirty="0">
              <a:solidFill>
                <a:schemeClr val="accent1">
                  <a:lumMod val="75000"/>
                </a:schemeClr>
              </a:solidFill>
            </a:endParaRPr>
          </a:p>
          <a:p>
            <a:r>
              <a:rPr lang="en-US" sz="1600" dirty="0">
                <a:solidFill>
                  <a:schemeClr val="accent1">
                    <a:lumMod val="75000"/>
                  </a:schemeClr>
                </a:solidFill>
              </a:rPr>
              <a:t>DO NOT PUT THAT PENCIL IN YOUR MOUTH</a:t>
            </a:r>
          </a:p>
          <a:p>
            <a:endParaRPr lang="en-US" sz="1600" dirty="0">
              <a:solidFill>
                <a:schemeClr val="accent1">
                  <a:lumMod val="75000"/>
                </a:schemeClr>
              </a:solidFill>
            </a:endParaRPr>
          </a:p>
          <a:p>
            <a:r>
              <a:rPr lang="en-US" sz="1600" dirty="0">
                <a:solidFill>
                  <a:schemeClr val="accent1">
                    <a:lumMod val="75000"/>
                  </a:schemeClr>
                </a:solidFill>
              </a:rPr>
              <a:t>HAND CREAM, LIP BALM ET. AL.  ALSO CARRY GERMS… </a:t>
            </a:r>
            <a:endParaRPr lang="en-US" sz="1600" dirty="0" smtClean="0">
              <a:solidFill>
                <a:schemeClr val="accent1">
                  <a:lumMod val="75000"/>
                </a:schemeClr>
              </a:solidFill>
            </a:endParaRPr>
          </a:p>
          <a:p>
            <a:r>
              <a:rPr lang="en-US" sz="1600" dirty="0" smtClean="0">
                <a:solidFill>
                  <a:schemeClr val="accent1">
                    <a:lumMod val="75000"/>
                  </a:schemeClr>
                </a:solidFill>
              </a:rPr>
              <a:t>TRY </a:t>
            </a:r>
            <a:r>
              <a:rPr lang="en-US" sz="1600" dirty="0">
                <a:solidFill>
                  <a:schemeClr val="accent1">
                    <a:lumMod val="75000"/>
                  </a:schemeClr>
                </a:solidFill>
              </a:rPr>
              <a:t>NOT TO WEAR THESE TO WORK IF POSSIBLE</a:t>
            </a:r>
          </a:p>
          <a:p>
            <a:endParaRPr lang="en-US" sz="1600" dirty="0">
              <a:solidFill>
                <a:schemeClr val="accent1">
                  <a:lumMod val="75000"/>
                </a:schemeClr>
              </a:solidFill>
            </a:endParaRPr>
          </a:p>
          <a:p>
            <a:r>
              <a:rPr lang="en-US" sz="1600" dirty="0">
                <a:solidFill>
                  <a:schemeClr val="accent1">
                    <a:lumMod val="75000"/>
                  </a:schemeClr>
                </a:solidFill>
              </a:rPr>
              <a:t>FOOD NEEDS TO BE IN CLOSED CONTAINERS </a:t>
            </a:r>
          </a:p>
          <a:p>
            <a:endParaRPr lang="en-US" sz="1600" dirty="0">
              <a:solidFill>
                <a:schemeClr val="accent1">
                  <a:lumMod val="75000"/>
                </a:schemeClr>
              </a:solidFill>
            </a:endParaRPr>
          </a:p>
          <a:p>
            <a:endParaRPr lang="en-US" sz="1600" dirty="0"/>
          </a:p>
          <a:p>
            <a:r>
              <a:rPr lang="en-US" sz="1600" b="1" i="1" u="sng" dirty="0">
                <a:solidFill>
                  <a:srgbClr val="C00000"/>
                </a:solidFill>
              </a:rPr>
              <a:t>IF YOU GET SICK- STAY HOME !!!!  UNTIL YOU ARE FEVER FREE FOR AT </a:t>
            </a:r>
            <a:endParaRPr lang="en-US" sz="1600" b="1" i="1" u="sng" dirty="0" smtClean="0">
              <a:solidFill>
                <a:srgbClr val="C00000"/>
              </a:solidFill>
            </a:endParaRPr>
          </a:p>
          <a:p>
            <a:r>
              <a:rPr lang="en-US" sz="1600" b="1" i="1" u="sng" dirty="0" smtClean="0">
                <a:solidFill>
                  <a:srgbClr val="C00000"/>
                </a:solidFill>
              </a:rPr>
              <a:t>LEAST </a:t>
            </a:r>
            <a:r>
              <a:rPr lang="en-US" sz="1600" b="1" i="1" u="sng" dirty="0">
                <a:solidFill>
                  <a:srgbClr val="C00000"/>
                </a:solidFill>
              </a:rPr>
              <a:t>24 HOURS WITHOUT MEDICATION.</a:t>
            </a:r>
          </a:p>
          <a:p>
            <a:endParaRPr lang="en-US" dirty="0"/>
          </a:p>
        </p:txBody>
      </p:sp>
      <p:pic>
        <p:nvPicPr>
          <p:cNvPr id="8" name="~PP16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pic>
        <p:nvPicPr>
          <p:cNvPr id="4098" name="Picture 2" descr="C:\Users\twoody\AppData\Local\Microsoft\Windows\Temporary Internet Files\Content.IE5\A1EPGIY2\MP900439333[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878320">
            <a:off x="6205185" y="1724193"/>
            <a:ext cx="1143000" cy="161391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advTm="32000">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pPr eaLnBrk="1" hangingPunct="1">
              <a:defRPr/>
            </a:pPr>
            <a:r>
              <a:rPr lang="en-US" b="1" smtClean="0">
                <a:solidFill>
                  <a:srgbClr val="FF3300"/>
                </a:solidFill>
              </a:rPr>
              <a:t>What is an Exposure</a:t>
            </a:r>
          </a:p>
        </p:txBody>
      </p:sp>
      <p:sp>
        <p:nvSpPr>
          <p:cNvPr id="10243" name="Rectangle 3"/>
          <p:cNvSpPr>
            <a:spLocks noGrp="1" noChangeArrowheads="1"/>
          </p:cNvSpPr>
          <p:nvPr>
            <p:ph idx="1"/>
          </p:nvPr>
        </p:nvSpPr>
        <p:spPr/>
        <p:txBody>
          <a:bodyPr>
            <a:normAutofit fontScale="92500" lnSpcReduction="20000"/>
          </a:bodyPr>
          <a:lstStyle/>
          <a:p>
            <a:pPr eaLnBrk="1" hangingPunct="1">
              <a:lnSpc>
                <a:spcPct val="90000"/>
              </a:lnSpc>
              <a:defRPr/>
            </a:pPr>
            <a:r>
              <a:rPr lang="en-US" b="1" smtClean="0"/>
              <a:t>OSHA defines an exposure as:</a:t>
            </a:r>
          </a:p>
          <a:p>
            <a:pPr eaLnBrk="1" hangingPunct="1">
              <a:lnSpc>
                <a:spcPct val="90000"/>
              </a:lnSpc>
              <a:buFontTx/>
              <a:buNone/>
              <a:defRPr/>
            </a:pPr>
            <a:r>
              <a:rPr lang="en-US" b="1" smtClean="0"/>
              <a:t>“</a:t>
            </a:r>
            <a:r>
              <a:rPr lang="en-US" sz="2800" b="1" smtClean="0"/>
              <a:t>A specific, eye, mouth, other mucous membrane, non-intact skin, parenteral (piercing mucous membranes or the skin barrier through such events as needle-sticks, human bites, cuts, and abrasions) contact with blood (DRIED OR WET) or other potentially infectious materials that result from the performance or an employee’s duties.”</a:t>
            </a:r>
          </a:p>
        </p:txBody>
      </p:sp>
      <p:pic>
        <p:nvPicPr>
          <p:cNvPr id="6" name="~PP97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spd="slow" advClick="0" advTm="16000">
    <p:cover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normAutofit/>
          </a:bodyPr>
          <a:lstStyle/>
          <a:p>
            <a:pPr eaLnBrk="1" hangingPunct="1">
              <a:defRPr/>
            </a:pPr>
            <a:r>
              <a:rPr lang="en-US" b="1" dirty="0" smtClean="0">
                <a:solidFill>
                  <a:schemeClr val="hlink"/>
                </a:solidFill>
              </a:rPr>
              <a:t>TRANSLATION    ….   An exposure is</a:t>
            </a:r>
          </a:p>
        </p:txBody>
      </p:sp>
      <p:sp>
        <p:nvSpPr>
          <p:cNvPr id="11267" name="Rectangle 3"/>
          <p:cNvSpPr>
            <a:spLocks noGrp="1" noChangeArrowheads="1"/>
          </p:cNvSpPr>
          <p:nvPr>
            <p:ph idx="1"/>
          </p:nvPr>
        </p:nvSpPr>
        <p:spPr/>
        <p:txBody>
          <a:bodyPr>
            <a:normAutofit fontScale="85000" lnSpcReduction="10000"/>
          </a:bodyPr>
          <a:lstStyle/>
          <a:p>
            <a:pPr eaLnBrk="1" hangingPunct="1">
              <a:defRPr/>
            </a:pPr>
            <a:r>
              <a:rPr lang="en-US" sz="3200" b="1" dirty="0" smtClean="0"/>
              <a:t>DIRECT CONTACT WITH BLOOD OR OTHER POTENTIALLY INFECTIOUS MATERIALS (</a:t>
            </a:r>
            <a:r>
              <a:rPr lang="en-US" sz="3200" b="1" dirty="0" err="1" smtClean="0"/>
              <a:t>OPIMs</a:t>
            </a:r>
            <a:r>
              <a:rPr lang="en-US" sz="3200" b="1" dirty="0" smtClean="0"/>
              <a:t>) through an</a:t>
            </a:r>
          </a:p>
          <a:p>
            <a:pPr lvl="1" eaLnBrk="1" hangingPunct="1">
              <a:defRPr/>
            </a:pPr>
            <a:r>
              <a:rPr lang="en-US" sz="3200" b="1" dirty="0" smtClean="0"/>
              <a:t>Open SKIN wound (</a:t>
            </a:r>
            <a:r>
              <a:rPr lang="en-US" sz="3200" b="1" dirty="0" smtClean="0">
                <a:solidFill>
                  <a:srgbClr val="00B050"/>
                </a:solidFill>
              </a:rPr>
              <a:t>contact)</a:t>
            </a:r>
          </a:p>
          <a:p>
            <a:pPr lvl="1" eaLnBrk="1" hangingPunct="1">
              <a:defRPr/>
            </a:pPr>
            <a:r>
              <a:rPr lang="en-US" sz="3200" b="1" dirty="0" smtClean="0"/>
              <a:t>MUCOUS MEMBRANE(s) includes eyes and swallowing (</a:t>
            </a:r>
            <a:r>
              <a:rPr lang="en-US" sz="3200" b="1" dirty="0" smtClean="0">
                <a:solidFill>
                  <a:srgbClr val="00B050"/>
                </a:solidFill>
              </a:rPr>
              <a:t>ingestion/inhalation</a:t>
            </a:r>
            <a:r>
              <a:rPr lang="en-US" sz="3200" b="1" dirty="0" smtClean="0"/>
              <a:t>)</a:t>
            </a:r>
          </a:p>
          <a:p>
            <a:pPr lvl="1" eaLnBrk="1" hangingPunct="1">
              <a:defRPr/>
            </a:pPr>
            <a:r>
              <a:rPr lang="en-US" sz="3200" b="1" dirty="0" smtClean="0"/>
              <a:t>PUNCTURE WOUND(s) (</a:t>
            </a:r>
            <a:r>
              <a:rPr lang="en-US" sz="3200" b="1" dirty="0" smtClean="0">
                <a:solidFill>
                  <a:srgbClr val="92D050"/>
                </a:solidFill>
              </a:rPr>
              <a:t>i</a:t>
            </a:r>
            <a:r>
              <a:rPr lang="en-US" sz="3200" b="1" dirty="0" smtClean="0">
                <a:solidFill>
                  <a:srgbClr val="00B050"/>
                </a:solidFill>
              </a:rPr>
              <a:t>njection</a:t>
            </a:r>
            <a:r>
              <a:rPr lang="en-US" sz="3200" b="1" dirty="0" smtClean="0"/>
              <a:t>)</a:t>
            </a:r>
          </a:p>
          <a:p>
            <a:pPr lvl="1" eaLnBrk="1" hangingPunct="1">
              <a:defRPr/>
            </a:pPr>
            <a:endParaRPr lang="en-US" b="1" dirty="0" smtClean="0"/>
          </a:p>
        </p:txBody>
      </p:sp>
      <p:pic>
        <p:nvPicPr>
          <p:cNvPr id="7" name="~PP3963.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1000">
    <p:blind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3333"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0116" name="Rectangle 4"/>
          <p:cNvSpPr>
            <a:spLocks noGrp="1" noChangeArrowheads="1"/>
          </p:cNvSpPr>
          <p:nvPr>
            <p:ph type="title"/>
          </p:nvPr>
        </p:nvSpPr>
        <p:spPr>
          <a:xfrm>
            <a:off x="466725" y="457200"/>
            <a:ext cx="8229600" cy="1143000"/>
          </a:xfrm>
        </p:spPr>
        <p:txBody>
          <a:bodyPr>
            <a:normAutofit fontScale="90000"/>
          </a:bodyPr>
          <a:lstStyle/>
          <a:p>
            <a:pPr eaLnBrk="1" hangingPunct="1">
              <a:defRPr/>
            </a:pPr>
            <a:r>
              <a:rPr lang="en-US" sz="3600" b="1" dirty="0" smtClean="0">
                <a:latin typeface="Times New Roman" pitchFamily="18" charset="0"/>
              </a:rPr>
              <a:t>WHAT IS REQUIRED OF YOUR EMPLOYER?</a:t>
            </a:r>
          </a:p>
        </p:txBody>
      </p:sp>
      <p:sp>
        <p:nvSpPr>
          <p:cNvPr id="90117" name="Rectangle 5"/>
          <p:cNvSpPr>
            <a:spLocks noGrp="1" noChangeArrowheads="1"/>
          </p:cNvSpPr>
          <p:nvPr>
            <p:ph type="body" sz="half" idx="1"/>
          </p:nvPr>
        </p:nvSpPr>
        <p:spPr>
          <a:xfrm>
            <a:off x="457200" y="1447800"/>
            <a:ext cx="4038600" cy="4495800"/>
          </a:xfrm>
        </p:spPr>
        <p:txBody>
          <a:bodyPr>
            <a:normAutofit fontScale="85000" lnSpcReduction="20000"/>
          </a:bodyPr>
          <a:lstStyle/>
          <a:p>
            <a:pPr eaLnBrk="1" hangingPunct="1">
              <a:lnSpc>
                <a:spcPct val="90000"/>
              </a:lnSpc>
              <a:buFont typeface="Wingdings" pitchFamily="2" charset="2"/>
              <a:buNone/>
              <a:defRPr/>
            </a:pPr>
            <a:endParaRPr lang="en-US" sz="2000" dirty="0" smtClean="0"/>
          </a:p>
          <a:p>
            <a:pPr eaLnBrk="1" hangingPunct="1">
              <a:lnSpc>
                <a:spcPct val="90000"/>
              </a:lnSpc>
              <a:defRPr/>
            </a:pPr>
            <a:r>
              <a:rPr lang="en-US" sz="2000" dirty="0" smtClean="0">
                <a:latin typeface="Times New Roman" pitchFamily="18" charset="0"/>
              </a:rPr>
              <a:t>Employer must have a written </a:t>
            </a:r>
            <a:r>
              <a:rPr lang="en-US" sz="2000" dirty="0" err="1" smtClean="0">
                <a:latin typeface="Times New Roman" pitchFamily="18" charset="0"/>
              </a:rPr>
              <a:t>HAZCOM</a:t>
            </a:r>
            <a:r>
              <a:rPr lang="en-US" sz="2000" dirty="0" smtClean="0">
                <a:latin typeface="Times New Roman" pitchFamily="18" charset="0"/>
              </a:rPr>
              <a:t> Program</a:t>
            </a:r>
          </a:p>
          <a:p>
            <a:pPr eaLnBrk="1" hangingPunct="1">
              <a:lnSpc>
                <a:spcPct val="90000"/>
              </a:lnSpc>
              <a:defRPr/>
            </a:pPr>
            <a:r>
              <a:rPr lang="en-US" sz="2000" dirty="0" smtClean="0">
                <a:latin typeface="Times New Roman" pitchFamily="18" charset="0"/>
              </a:rPr>
              <a:t>Employer must provide you with annual training &amp; information about hazardous chemicals</a:t>
            </a:r>
          </a:p>
          <a:p>
            <a:pPr eaLnBrk="1" hangingPunct="1">
              <a:lnSpc>
                <a:spcPct val="90000"/>
              </a:lnSpc>
              <a:defRPr/>
            </a:pPr>
            <a:r>
              <a:rPr lang="en-US" sz="2000" dirty="0" smtClean="0">
                <a:latin typeface="Times New Roman" pitchFamily="18" charset="0"/>
              </a:rPr>
              <a:t>Employer must maintain a hazardous materials inventory</a:t>
            </a:r>
          </a:p>
          <a:p>
            <a:pPr eaLnBrk="1" hangingPunct="1">
              <a:lnSpc>
                <a:spcPct val="90000"/>
              </a:lnSpc>
              <a:defRPr/>
            </a:pPr>
            <a:r>
              <a:rPr lang="en-US" sz="2000" dirty="0" smtClean="0">
                <a:latin typeface="Times New Roman" pitchFamily="18" charset="0"/>
              </a:rPr>
              <a:t>Employer must maintain Material Safety Data Sheets (</a:t>
            </a:r>
            <a:r>
              <a:rPr lang="en-US" sz="2000" dirty="0" err="1" smtClean="0">
                <a:latin typeface="Times New Roman" pitchFamily="18" charset="0"/>
              </a:rPr>
              <a:t>MSDS</a:t>
            </a:r>
            <a:r>
              <a:rPr lang="en-US" sz="2000" dirty="0" smtClean="0">
                <a:latin typeface="Times New Roman" pitchFamily="18" charset="0"/>
              </a:rPr>
              <a:t>) for hazardous chemicals</a:t>
            </a:r>
          </a:p>
          <a:p>
            <a:pPr eaLnBrk="1" hangingPunct="1">
              <a:lnSpc>
                <a:spcPct val="90000"/>
              </a:lnSpc>
              <a:defRPr/>
            </a:pPr>
            <a:endParaRPr lang="en-US" sz="2000" dirty="0" smtClean="0">
              <a:latin typeface="Times New Roman" pitchFamily="18" charset="0"/>
            </a:endParaRPr>
          </a:p>
          <a:p>
            <a:pPr eaLnBrk="1" hangingPunct="1">
              <a:lnSpc>
                <a:spcPct val="90000"/>
              </a:lnSpc>
              <a:buFont typeface="Wingdings" pitchFamily="2" charset="2"/>
              <a:buNone/>
              <a:defRPr/>
            </a:pPr>
            <a:r>
              <a:rPr lang="en-US" sz="2000" dirty="0" err="1" smtClean="0">
                <a:latin typeface="Times New Roman" pitchFamily="18" charset="0"/>
              </a:rPr>
              <a:t>HAZCOM</a:t>
            </a:r>
            <a:r>
              <a:rPr lang="en-US" sz="2000" dirty="0" smtClean="0">
                <a:latin typeface="Times New Roman" pitchFamily="18" charset="0"/>
              </a:rPr>
              <a:t> plan can be found in the Facilities and Operations office</a:t>
            </a:r>
          </a:p>
          <a:p>
            <a:pPr eaLnBrk="1" hangingPunct="1">
              <a:lnSpc>
                <a:spcPct val="90000"/>
              </a:lnSpc>
              <a:buFont typeface="Wingdings" pitchFamily="2" charset="2"/>
              <a:buNone/>
              <a:defRPr/>
            </a:pPr>
            <a:r>
              <a:rPr lang="en-US" sz="2000" dirty="0" err="1" smtClean="0">
                <a:latin typeface="Times New Roman" pitchFamily="18" charset="0"/>
              </a:rPr>
              <a:t>MSDS</a:t>
            </a:r>
            <a:r>
              <a:rPr lang="en-US" sz="2000" dirty="0" smtClean="0">
                <a:latin typeface="Times New Roman" pitchFamily="18" charset="0"/>
              </a:rPr>
              <a:t> Sheets can be found in each building in the custodian’s office as well as in </a:t>
            </a:r>
            <a:r>
              <a:rPr lang="en-US" sz="2000" dirty="0" err="1" smtClean="0">
                <a:latin typeface="Times New Roman" pitchFamily="18" charset="0"/>
              </a:rPr>
              <a:t>F&amp;O</a:t>
            </a:r>
            <a:r>
              <a:rPr lang="en-US" sz="2000" dirty="0" smtClean="0">
                <a:latin typeface="Times New Roman" pitchFamily="18" charset="0"/>
              </a:rPr>
              <a:t>.</a:t>
            </a:r>
          </a:p>
          <a:p>
            <a:pPr eaLnBrk="1" hangingPunct="1">
              <a:lnSpc>
                <a:spcPct val="90000"/>
              </a:lnSpc>
              <a:buFont typeface="Wingdings" pitchFamily="2" charset="2"/>
              <a:buNone/>
              <a:defRPr/>
            </a:pPr>
            <a:r>
              <a:rPr lang="en-US" sz="2000" dirty="0" smtClean="0"/>
              <a:t>  </a:t>
            </a:r>
          </a:p>
        </p:txBody>
      </p:sp>
      <p:pic>
        <p:nvPicPr>
          <p:cNvPr id="7172" name="Picture 7" descr="MPj01748820000[1]"/>
          <p:cNvPicPr>
            <a:picLocks noGrp="1" noChangeAspect="1" noChangeArrowheads="1"/>
          </p:cNvPicPr>
          <p:nvPr>
            <p:ph type="clipArt" sz="half" idx="2"/>
          </p:nvPr>
        </p:nvPicPr>
        <p:blipFill>
          <a:blip r:embed="rId5" cstate="print">
            <a:lum bright="8000"/>
          </a:blip>
          <a:srcRect/>
          <a:stretch>
            <a:fillRect/>
          </a:stretch>
        </p:blipFill>
        <p:spPr>
          <a:xfrm>
            <a:off x="5295900" y="1851025"/>
            <a:ext cx="2705100" cy="4283075"/>
          </a:xfrm>
        </p:spPr>
      </p:pic>
      <p:pic>
        <p:nvPicPr>
          <p:cNvPr id="9" name="~PP31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26000">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30" presetClass="entr" presetSubtype="0" fill="hold" grpId="0" nodeType="withEffect">
                                  <p:stCondLst>
                                    <p:cond delay="0"/>
                                  </p:stCondLst>
                                  <p:childTnLst>
                                    <p:set>
                                      <p:cBhvr>
                                        <p:cTn id="8" dur="1" fill="hold">
                                          <p:stCondLst>
                                            <p:cond delay="0"/>
                                          </p:stCondLst>
                                        </p:cTn>
                                        <p:tgtEl>
                                          <p:spTgt spid="90116"/>
                                        </p:tgtEl>
                                        <p:attrNameLst>
                                          <p:attrName>style.visibility</p:attrName>
                                        </p:attrNameLst>
                                      </p:cBhvr>
                                      <p:to>
                                        <p:strVal val="visible"/>
                                      </p:to>
                                    </p:set>
                                    <p:animEffect transition="in" filter="fade">
                                      <p:cBhvr>
                                        <p:cTn id="9" dur="800" decel="100000"/>
                                        <p:tgtEl>
                                          <p:spTgt spid="90116"/>
                                        </p:tgtEl>
                                      </p:cBhvr>
                                    </p:animEffect>
                                    <p:anim calcmode="lin" valueType="num">
                                      <p:cBhvr>
                                        <p:cTn id="10" dur="800" decel="100000" fill="hold"/>
                                        <p:tgtEl>
                                          <p:spTgt spid="90116"/>
                                        </p:tgtEl>
                                        <p:attrNameLst>
                                          <p:attrName>style.rotation</p:attrName>
                                        </p:attrNameLst>
                                      </p:cBhvr>
                                      <p:tavLst>
                                        <p:tav tm="0">
                                          <p:val>
                                            <p:fltVal val="-90"/>
                                          </p:val>
                                        </p:tav>
                                        <p:tav tm="100000">
                                          <p:val>
                                            <p:fltVal val="0"/>
                                          </p:val>
                                        </p:tav>
                                      </p:tavLst>
                                    </p:anim>
                                    <p:anim calcmode="lin" valueType="num">
                                      <p:cBhvr>
                                        <p:cTn id="11" dur="800" decel="100000" fill="hold"/>
                                        <p:tgtEl>
                                          <p:spTgt spid="90116"/>
                                        </p:tgtEl>
                                        <p:attrNameLst>
                                          <p:attrName>ppt_x</p:attrName>
                                        </p:attrNameLst>
                                      </p:cBhvr>
                                      <p:tavLst>
                                        <p:tav tm="0">
                                          <p:val>
                                            <p:strVal val="#ppt_x+0.4"/>
                                          </p:val>
                                        </p:tav>
                                        <p:tav tm="100000">
                                          <p:val>
                                            <p:strVal val="#ppt_x-0.05"/>
                                          </p:val>
                                        </p:tav>
                                      </p:tavLst>
                                    </p:anim>
                                    <p:anim calcmode="lin" valueType="num">
                                      <p:cBhvr>
                                        <p:cTn id="12" dur="800" decel="100000" fill="hold"/>
                                        <p:tgtEl>
                                          <p:spTgt spid="90116"/>
                                        </p:tgtEl>
                                        <p:attrNameLst>
                                          <p:attrName>ppt_y</p:attrName>
                                        </p:attrNameLst>
                                      </p:cBhvr>
                                      <p:tavLst>
                                        <p:tav tm="0">
                                          <p:val>
                                            <p:strVal val="#ppt_y-0.4"/>
                                          </p:val>
                                        </p:tav>
                                        <p:tav tm="100000">
                                          <p:val>
                                            <p:strVal val="#ppt_y+0.1"/>
                                          </p:val>
                                        </p:tav>
                                      </p:tavLst>
                                    </p:anim>
                                    <p:anim calcmode="lin" valueType="num">
                                      <p:cBhvr>
                                        <p:cTn id="13" dur="200" accel="100000" fill="hold">
                                          <p:stCondLst>
                                            <p:cond delay="800"/>
                                          </p:stCondLst>
                                        </p:cTn>
                                        <p:tgtEl>
                                          <p:spTgt spid="90116"/>
                                        </p:tgtEl>
                                        <p:attrNameLst>
                                          <p:attrName>ppt_x</p:attrName>
                                        </p:attrNameLst>
                                      </p:cBhvr>
                                      <p:tavLst>
                                        <p:tav tm="0">
                                          <p:val>
                                            <p:strVal val="#ppt_x-0.05"/>
                                          </p:val>
                                        </p:tav>
                                        <p:tav tm="100000">
                                          <p:val>
                                            <p:strVal val="#ppt_x"/>
                                          </p:val>
                                        </p:tav>
                                      </p:tavLst>
                                    </p:anim>
                                    <p:anim calcmode="lin" valueType="num">
                                      <p:cBhvr>
                                        <p:cTn id="14" dur="200" accel="100000" fill="hold">
                                          <p:stCondLst>
                                            <p:cond delay="800"/>
                                          </p:stCondLst>
                                        </p:cTn>
                                        <p:tgtEl>
                                          <p:spTgt spid="90116"/>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15" fill="hold" display="0">
                  <p:stCondLst>
                    <p:cond delay="indefinite"/>
                  </p:stCondLst>
                  <p:endCondLst>
                    <p:cond evt="onPrev" delay="0">
                      <p:tgtEl>
                        <p:sldTgt/>
                      </p:tgtEl>
                    </p:cond>
                    <p:cond evt="onStopAudio" delay="0">
                      <p:tgtEl>
                        <p:sldTgt/>
                      </p:tgtEl>
                    </p:cond>
                  </p:endCondLst>
                </p:cTn>
                <p:tgtEl>
                  <p:spTgt spid="9"/>
                </p:tgtEl>
              </p:cMediaNode>
            </p:audio>
          </p:childTnLst>
        </p:cTn>
      </p:par>
    </p:tnLst>
    <p:bldLst>
      <p:bldP spid="9011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152400"/>
            <a:ext cx="7520940" cy="1219200"/>
          </a:xfrm>
        </p:spPr>
        <p:txBody>
          <a:bodyPr>
            <a:normAutofit fontScale="90000"/>
          </a:bodyPr>
          <a:lstStyle/>
          <a:p>
            <a:pPr eaLnBrk="1" hangingPunct="1">
              <a:defRPr/>
            </a:pPr>
            <a:r>
              <a:rPr lang="en-US" sz="4000" b="1" dirty="0" smtClean="0">
                <a:solidFill>
                  <a:srgbClr val="00FF00"/>
                </a:solidFill>
              </a:rPr>
              <a:t/>
            </a:r>
            <a:br>
              <a:rPr lang="en-US" sz="4000" b="1" dirty="0" smtClean="0">
                <a:solidFill>
                  <a:srgbClr val="00FF00"/>
                </a:solidFill>
              </a:rPr>
            </a:br>
            <a:r>
              <a:rPr lang="en-US" sz="4000" b="1" dirty="0" err="1" smtClean="0">
                <a:solidFill>
                  <a:srgbClr val="00FF00"/>
                </a:solidFill>
              </a:rPr>
              <a:t>O.P.I.Ms</a:t>
            </a:r>
            <a:r>
              <a:rPr lang="en-US" sz="4000" b="1" dirty="0" smtClean="0">
                <a:solidFill>
                  <a:srgbClr val="00FF00"/>
                </a:solidFill>
              </a:rPr>
              <a:t>.</a:t>
            </a:r>
            <a:br>
              <a:rPr lang="en-US" sz="4000" b="1" dirty="0" smtClean="0">
                <a:solidFill>
                  <a:srgbClr val="00FF00"/>
                </a:solidFill>
              </a:rPr>
            </a:br>
            <a:r>
              <a:rPr lang="en-US" sz="4000" b="1" dirty="0" smtClean="0">
                <a:solidFill>
                  <a:srgbClr val="00FF00"/>
                </a:solidFill>
              </a:rPr>
              <a:t>(other potentially infectious materials)</a:t>
            </a:r>
          </a:p>
        </p:txBody>
      </p:sp>
      <p:sp>
        <p:nvSpPr>
          <p:cNvPr id="12291" name="Rectangle 3"/>
          <p:cNvSpPr>
            <a:spLocks noGrp="1" noChangeArrowheads="1"/>
          </p:cNvSpPr>
          <p:nvPr>
            <p:ph idx="1"/>
          </p:nvPr>
        </p:nvSpPr>
        <p:spPr>
          <a:xfrm>
            <a:off x="1066800" y="2438400"/>
            <a:ext cx="8229600" cy="4525963"/>
          </a:xfrm>
        </p:spPr>
        <p:txBody>
          <a:bodyPr/>
          <a:lstStyle/>
          <a:p>
            <a:pPr eaLnBrk="1" hangingPunct="1">
              <a:lnSpc>
                <a:spcPct val="90000"/>
              </a:lnSpc>
              <a:defRPr/>
            </a:pPr>
            <a:r>
              <a:rPr lang="en-US" sz="2800" b="1" dirty="0" smtClean="0"/>
              <a:t>Human body tissues, animal tissues</a:t>
            </a:r>
          </a:p>
          <a:p>
            <a:pPr lvl="1" eaLnBrk="1" hangingPunct="1">
              <a:lnSpc>
                <a:spcPct val="90000"/>
              </a:lnSpc>
              <a:defRPr/>
            </a:pPr>
            <a:r>
              <a:rPr lang="en-US" sz="2800" b="1" dirty="0" smtClean="0"/>
              <a:t>living or dead</a:t>
            </a:r>
          </a:p>
          <a:p>
            <a:pPr eaLnBrk="1" hangingPunct="1">
              <a:lnSpc>
                <a:spcPct val="90000"/>
              </a:lnSpc>
              <a:defRPr/>
            </a:pPr>
            <a:r>
              <a:rPr lang="en-US" sz="2800" b="1" dirty="0" smtClean="0"/>
              <a:t>Blood/Body Fluid</a:t>
            </a:r>
          </a:p>
          <a:p>
            <a:pPr lvl="1" eaLnBrk="1" hangingPunct="1">
              <a:lnSpc>
                <a:spcPct val="90000"/>
              </a:lnSpc>
              <a:defRPr/>
            </a:pPr>
            <a:r>
              <a:rPr lang="en-US" sz="2800" b="1" dirty="0" smtClean="0"/>
              <a:t>Wet- </a:t>
            </a:r>
            <a:r>
              <a:rPr lang="en-US" sz="2800" b="1" dirty="0" err="1" smtClean="0"/>
              <a:t>HBV</a:t>
            </a:r>
            <a:r>
              <a:rPr lang="en-US" sz="2800" b="1" dirty="0" smtClean="0"/>
              <a:t> up to 7 days</a:t>
            </a:r>
          </a:p>
          <a:p>
            <a:pPr lvl="1" eaLnBrk="1" hangingPunct="1">
              <a:lnSpc>
                <a:spcPct val="90000"/>
              </a:lnSpc>
              <a:defRPr/>
            </a:pPr>
            <a:r>
              <a:rPr lang="en-US" sz="2800" b="1" dirty="0" smtClean="0"/>
              <a:t>Dry—up to 72 hours out of body</a:t>
            </a:r>
          </a:p>
          <a:p>
            <a:pPr eaLnBrk="1" hangingPunct="1">
              <a:lnSpc>
                <a:spcPct val="90000"/>
              </a:lnSpc>
              <a:defRPr/>
            </a:pPr>
            <a:r>
              <a:rPr lang="en-US" sz="2800" b="1" dirty="0" smtClean="0"/>
              <a:t>Cultures, Containers, Sharps, </a:t>
            </a:r>
            <a:r>
              <a:rPr lang="en-US" sz="2800" b="1" dirty="0" err="1" smtClean="0"/>
              <a:t>etc</a:t>
            </a:r>
            <a:endParaRPr lang="en-US" sz="2800" b="1" dirty="0" smtClean="0"/>
          </a:p>
          <a:p>
            <a:pPr lvl="1" eaLnBrk="1" hangingPunct="1">
              <a:lnSpc>
                <a:spcPct val="90000"/>
              </a:lnSpc>
              <a:defRPr/>
            </a:pPr>
            <a:endParaRPr lang="en-US" b="1" dirty="0" smtClean="0"/>
          </a:p>
        </p:txBody>
      </p:sp>
      <p:pic>
        <p:nvPicPr>
          <p:cNvPr id="9" name="~PP253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9000">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9"/>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66725" y="533400"/>
            <a:ext cx="8229600" cy="780288"/>
          </a:xfrm>
        </p:spPr>
        <p:txBody>
          <a:bodyPr>
            <a:normAutofit/>
          </a:bodyPr>
          <a:lstStyle/>
          <a:p>
            <a:pPr eaLnBrk="1" hangingPunct="1">
              <a:defRPr/>
            </a:pPr>
            <a:r>
              <a:rPr lang="en-US" b="1" dirty="0" smtClean="0">
                <a:solidFill>
                  <a:srgbClr val="FF33CC"/>
                </a:solidFill>
              </a:rPr>
              <a:t>Protecting yourself from exposure</a:t>
            </a:r>
          </a:p>
        </p:txBody>
      </p:sp>
      <p:sp>
        <p:nvSpPr>
          <p:cNvPr id="14339" name="Rectangle 3"/>
          <p:cNvSpPr>
            <a:spLocks noGrp="1" noChangeArrowheads="1"/>
          </p:cNvSpPr>
          <p:nvPr>
            <p:ph idx="1"/>
          </p:nvPr>
        </p:nvSpPr>
        <p:spPr>
          <a:xfrm>
            <a:off x="619125" y="1313688"/>
            <a:ext cx="8229600" cy="4835525"/>
          </a:xfrm>
        </p:spPr>
        <p:txBody>
          <a:bodyPr/>
          <a:lstStyle/>
          <a:p>
            <a:pPr eaLnBrk="1" hangingPunct="1">
              <a:defRPr/>
            </a:pPr>
            <a:r>
              <a:rPr lang="en-US" sz="2800" b="1" dirty="0" smtClean="0"/>
              <a:t>If you are not trained, don’t touch, keep away, isolate/cover if necessary to keep from spreading.</a:t>
            </a:r>
          </a:p>
          <a:p>
            <a:pPr eaLnBrk="1" hangingPunct="1">
              <a:defRPr/>
            </a:pPr>
            <a:endParaRPr lang="en-US" sz="2800" b="1" dirty="0" smtClean="0"/>
          </a:p>
          <a:p>
            <a:pPr eaLnBrk="1" hangingPunct="1">
              <a:defRPr/>
            </a:pPr>
            <a:r>
              <a:rPr lang="en-US" sz="2800" b="1" dirty="0" smtClean="0"/>
              <a:t>Use Personal Protective Equipment (</a:t>
            </a:r>
            <a:r>
              <a:rPr lang="en-US" sz="2800" b="1" dirty="0" err="1" smtClean="0"/>
              <a:t>PPE</a:t>
            </a:r>
            <a:r>
              <a:rPr lang="en-US" sz="2800" b="1" dirty="0" smtClean="0"/>
              <a:t>)</a:t>
            </a:r>
          </a:p>
          <a:p>
            <a:pPr eaLnBrk="1" hangingPunct="1">
              <a:defRPr/>
            </a:pPr>
            <a:r>
              <a:rPr lang="en-US" sz="2800" b="1" dirty="0" smtClean="0"/>
              <a:t>For clean up use an approved solution</a:t>
            </a:r>
          </a:p>
          <a:p>
            <a:pPr eaLnBrk="1" hangingPunct="1">
              <a:defRPr/>
            </a:pPr>
            <a:r>
              <a:rPr lang="en-US" sz="2800" b="1" dirty="0" smtClean="0"/>
              <a:t>Follow workplace plan</a:t>
            </a:r>
          </a:p>
          <a:p>
            <a:pPr lvl="1" eaLnBrk="1" hangingPunct="1">
              <a:defRPr/>
            </a:pPr>
            <a:r>
              <a:rPr lang="en-US" sz="2500" b="1" dirty="0" smtClean="0"/>
              <a:t>Copies in Nurses’ offices, F&amp;O, Athletic Office</a:t>
            </a:r>
          </a:p>
          <a:p>
            <a:pPr eaLnBrk="1" hangingPunct="1">
              <a:defRPr/>
            </a:pPr>
            <a:r>
              <a:rPr lang="en-US" sz="2800" b="1" dirty="0" smtClean="0"/>
              <a:t>Get vaccinated if applicable</a:t>
            </a:r>
          </a:p>
        </p:txBody>
      </p:sp>
      <p:pic>
        <p:nvPicPr>
          <p:cNvPr id="6" name="~PP406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20000">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304800"/>
            <a:ext cx="7772400" cy="914400"/>
          </a:xfrm>
        </p:spPr>
        <p:txBody>
          <a:bodyPr/>
          <a:lstStyle/>
          <a:p>
            <a:pPr eaLnBrk="1" hangingPunct="1">
              <a:defRPr/>
            </a:pPr>
            <a:r>
              <a:rPr lang="en-US" b="1" dirty="0" smtClean="0">
                <a:solidFill>
                  <a:srgbClr val="00FF00"/>
                </a:solidFill>
              </a:rPr>
              <a:t>Personal Protection</a:t>
            </a:r>
          </a:p>
        </p:txBody>
      </p:sp>
      <p:sp>
        <p:nvSpPr>
          <p:cNvPr id="15363" name="Rectangle 3"/>
          <p:cNvSpPr>
            <a:spLocks noGrp="1" noChangeArrowheads="1"/>
          </p:cNvSpPr>
          <p:nvPr>
            <p:ph idx="1"/>
          </p:nvPr>
        </p:nvSpPr>
        <p:spPr>
          <a:xfrm>
            <a:off x="685800" y="968749"/>
            <a:ext cx="7772400" cy="5715000"/>
          </a:xfrm>
        </p:spPr>
        <p:txBody>
          <a:bodyPr>
            <a:normAutofit lnSpcReduction="10000"/>
          </a:bodyPr>
          <a:lstStyle/>
          <a:p>
            <a:pPr eaLnBrk="1" hangingPunct="1">
              <a:lnSpc>
                <a:spcPct val="80000"/>
              </a:lnSpc>
              <a:defRPr/>
            </a:pPr>
            <a:r>
              <a:rPr lang="en-US" sz="2400" b="1" dirty="0" smtClean="0"/>
              <a:t>Gloves, goggles, face shield, mask, aprons or jumpsuits (playground kits) </a:t>
            </a:r>
          </a:p>
          <a:p>
            <a:pPr eaLnBrk="1" hangingPunct="1">
              <a:lnSpc>
                <a:spcPct val="80000"/>
              </a:lnSpc>
              <a:defRPr/>
            </a:pPr>
            <a:r>
              <a:rPr lang="en-US" sz="2400" b="1" dirty="0" smtClean="0"/>
              <a:t>Cover all cuts, scrapes, sores</a:t>
            </a:r>
          </a:p>
          <a:p>
            <a:pPr eaLnBrk="1" hangingPunct="1">
              <a:lnSpc>
                <a:spcPct val="80000"/>
              </a:lnSpc>
              <a:defRPr/>
            </a:pPr>
            <a:endParaRPr lang="en-US" sz="2400" b="1" dirty="0" smtClean="0"/>
          </a:p>
          <a:p>
            <a:pPr eaLnBrk="1" hangingPunct="1">
              <a:lnSpc>
                <a:spcPct val="80000"/>
              </a:lnSpc>
              <a:defRPr/>
            </a:pPr>
            <a:r>
              <a:rPr lang="en-US" sz="2400" b="1" dirty="0" smtClean="0"/>
              <a:t>Keep work area clean &amp; sanitized</a:t>
            </a:r>
          </a:p>
          <a:p>
            <a:pPr eaLnBrk="1" hangingPunct="1">
              <a:lnSpc>
                <a:spcPct val="80000"/>
              </a:lnSpc>
              <a:defRPr/>
            </a:pPr>
            <a:r>
              <a:rPr lang="en-US" sz="2400" b="1" dirty="0" smtClean="0"/>
              <a:t>Handle sharp objects by mechanical means</a:t>
            </a:r>
          </a:p>
          <a:p>
            <a:pPr eaLnBrk="1" hangingPunct="1">
              <a:lnSpc>
                <a:spcPct val="80000"/>
              </a:lnSpc>
              <a:defRPr/>
            </a:pPr>
            <a:r>
              <a:rPr lang="en-US" sz="2400" b="1" dirty="0" smtClean="0"/>
              <a:t>Do not handle any food, cigarettes, make-up including hand cream when around infectious fluids</a:t>
            </a:r>
          </a:p>
          <a:p>
            <a:pPr eaLnBrk="1" hangingPunct="1">
              <a:lnSpc>
                <a:spcPct val="80000"/>
              </a:lnSpc>
              <a:defRPr/>
            </a:pPr>
            <a:r>
              <a:rPr lang="en-US" sz="2400" b="1" dirty="0" smtClean="0"/>
              <a:t>Clean up body fluids, </a:t>
            </a:r>
            <a:r>
              <a:rPr lang="en-US" sz="2400" b="1" dirty="0" err="1" smtClean="0"/>
              <a:t>PPE</a:t>
            </a:r>
            <a:r>
              <a:rPr lang="en-US" sz="2400" b="1" dirty="0" smtClean="0"/>
              <a:t> and any potentially infectious materials and place in an appropriately labeled bag or container. If you are unsure what to do with the materials ask your supervisor for final determination. </a:t>
            </a:r>
          </a:p>
          <a:p>
            <a:pPr eaLnBrk="1" hangingPunct="1">
              <a:lnSpc>
                <a:spcPct val="80000"/>
              </a:lnSpc>
              <a:defRPr/>
            </a:pPr>
            <a:r>
              <a:rPr lang="en-US" sz="2400" b="1" dirty="0" smtClean="0"/>
              <a:t>Wash hands and any exposed area immediately after providing care, cleaning or the removal of </a:t>
            </a:r>
            <a:r>
              <a:rPr lang="en-US" sz="2400" b="1" dirty="0" err="1" smtClean="0"/>
              <a:t>PPE</a:t>
            </a:r>
            <a:r>
              <a:rPr lang="en-US" sz="2400" b="1" dirty="0" smtClean="0"/>
              <a:t>.</a:t>
            </a:r>
          </a:p>
        </p:txBody>
      </p:sp>
      <p:pic>
        <p:nvPicPr>
          <p:cNvPr id="8" name="~PP388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45000">
    <p:pull dir="l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914400" y="304800"/>
            <a:ext cx="7024744" cy="1143000"/>
          </a:xfrm>
        </p:spPr>
        <p:txBody>
          <a:bodyPr/>
          <a:lstStyle/>
          <a:p>
            <a:pPr eaLnBrk="1" hangingPunct="1">
              <a:defRPr/>
            </a:pPr>
            <a:r>
              <a:rPr lang="en-US" b="1" dirty="0" smtClean="0">
                <a:solidFill>
                  <a:srgbClr val="FF9900"/>
                </a:solidFill>
              </a:rPr>
              <a:t>If You Are Contaminated</a:t>
            </a:r>
          </a:p>
        </p:txBody>
      </p:sp>
      <p:sp>
        <p:nvSpPr>
          <p:cNvPr id="16387" name="Rectangle 3"/>
          <p:cNvSpPr>
            <a:spLocks noGrp="1" noChangeArrowheads="1"/>
          </p:cNvSpPr>
          <p:nvPr>
            <p:ph idx="1"/>
          </p:nvPr>
        </p:nvSpPr>
        <p:spPr>
          <a:xfrm>
            <a:off x="838200" y="1219200"/>
            <a:ext cx="7772400" cy="4657725"/>
          </a:xfrm>
        </p:spPr>
        <p:txBody>
          <a:bodyPr>
            <a:noAutofit/>
          </a:bodyPr>
          <a:lstStyle/>
          <a:p>
            <a:pPr eaLnBrk="1" hangingPunct="1">
              <a:defRPr/>
            </a:pPr>
            <a:r>
              <a:rPr lang="en-US" sz="3200" b="1" u="sng" dirty="0" smtClean="0"/>
              <a:t>Stop </a:t>
            </a:r>
            <a:r>
              <a:rPr lang="en-US" sz="3200" b="1" dirty="0" smtClean="0"/>
              <a:t>- whatever you are doing as soon as possible</a:t>
            </a:r>
          </a:p>
          <a:p>
            <a:pPr eaLnBrk="1" hangingPunct="1">
              <a:defRPr/>
            </a:pPr>
            <a:r>
              <a:rPr lang="en-US" sz="3200" b="1" u="sng" dirty="0" smtClean="0"/>
              <a:t>Wash</a:t>
            </a:r>
            <a:r>
              <a:rPr lang="en-US" sz="3200" b="1" dirty="0" smtClean="0"/>
              <a:t> - the exposed area with soap and water</a:t>
            </a:r>
          </a:p>
          <a:p>
            <a:pPr lvl="1" eaLnBrk="1" hangingPunct="1">
              <a:defRPr/>
            </a:pPr>
            <a:r>
              <a:rPr lang="en-US" sz="3200" b="1" dirty="0" smtClean="0"/>
              <a:t>attempt to save any contaminated materials for testing</a:t>
            </a:r>
          </a:p>
          <a:p>
            <a:pPr eaLnBrk="1" hangingPunct="1">
              <a:defRPr/>
            </a:pPr>
            <a:r>
              <a:rPr lang="en-US" sz="3200" b="1" u="sng" dirty="0" smtClean="0"/>
              <a:t>Report</a:t>
            </a:r>
            <a:r>
              <a:rPr lang="en-US" sz="3200" b="1" dirty="0" smtClean="0"/>
              <a:t> - the incident to your immediate supervisor </a:t>
            </a:r>
          </a:p>
          <a:p>
            <a:pPr eaLnBrk="1" hangingPunct="1">
              <a:defRPr/>
            </a:pPr>
            <a:r>
              <a:rPr lang="en-US" sz="3200" b="1" dirty="0" smtClean="0"/>
              <a:t>Get post exposure vaccinated</a:t>
            </a:r>
          </a:p>
        </p:txBody>
      </p:sp>
      <p:pic>
        <p:nvPicPr>
          <p:cNvPr id="5" name="~PP248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22000">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457200" y="152400"/>
            <a:ext cx="7239000" cy="1143000"/>
          </a:xfrm>
        </p:spPr>
        <p:txBody>
          <a:bodyPr/>
          <a:lstStyle/>
          <a:p>
            <a:pPr eaLnBrk="1" hangingPunct="1">
              <a:defRPr/>
            </a:pPr>
            <a:r>
              <a:rPr lang="en-US" b="1" dirty="0" smtClean="0">
                <a:solidFill>
                  <a:srgbClr val="CC00FF"/>
                </a:solidFill>
              </a:rPr>
              <a:t>SUMMARY</a:t>
            </a:r>
          </a:p>
        </p:txBody>
      </p:sp>
      <p:sp>
        <p:nvSpPr>
          <p:cNvPr id="16387" name="Rectangle 3"/>
          <p:cNvSpPr>
            <a:spLocks noGrp="1" noChangeArrowheads="1"/>
          </p:cNvSpPr>
          <p:nvPr>
            <p:ph idx="1"/>
          </p:nvPr>
        </p:nvSpPr>
        <p:spPr>
          <a:xfrm>
            <a:off x="914400" y="1600200"/>
            <a:ext cx="7520940" cy="4233372"/>
          </a:xfrm>
        </p:spPr>
        <p:txBody>
          <a:bodyPr>
            <a:normAutofit fontScale="62500" lnSpcReduction="20000"/>
          </a:bodyPr>
          <a:lstStyle/>
          <a:p>
            <a:pPr eaLnBrk="1" hangingPunct="1">
              <a:defRPr/>
            </a:pPr>
            <a:r>
              <a:rPr lang="en-US" sz="4600" b="1" dirty="0" smtClean="0"/>
              <a:t>AN OUNCE OF PREVENTION IS WORTH…….</a:t>
            </a:r>
          </a:p>
          <a:p>
            <a:pPr eaLnBrk="1" hangingPunct="1">
              <a:defRPr/>
            </a:pPr>
            <a:endParaRPr lang="en-US" sz="4600" b="1" dirty="0" smtClean="0"/>
          </a:p>
          <a:p>
            <a:pPr eaLnBrk="1" hangingPunct="1">
              <a:defRPr/>
            </a:pPr>
            <a:r>
              <a:rPr lang="en-US" sz="4600" b="1" dirty="0" smtClean="0"/>
              <a:t>IF YOU’RE NOT TRAINED, DON’T TOUCH</a:t>
            </a:r>
          </a:p>
          <a:p>
            <a:pPr eaLnBrk="1" hangingPunct="1">
              <a:buFontTx/>
              <a:buNone/>
              <a:defRPr/>
            </a:pPr>
            <a:endParaRPr lang="en-US" sz="4600" b="1" dirty="0" smtClean="0"/>
          </a:p>
          <a:p>
            <a:pPr eaLnBrk="1" hangingPunct="1">
              <a:defRPr/>
            </a:pPr>
            <a:r>
              <a:rPr lang="en-US" sz="4600" b="1" dirty="0" smtClean="0"/>
              <a:t>IF YOU DON’T KNOW, ASK...</a:t>
            </a:r>
          </a:p>
          <a:p>
            <a:pPr eaLnBrk="1" hangingPunct="1">
              <a:defRPr/>
            </a:pPr>
            <a:endParaRPr lang="en-US" sz="4600" b="1" dirty="0" smtClean="0"/>
          </a:p>
          <a:p>
            <a:pPr eaLnBrk="1" hangingPunct="1">
              <a:defRPr/>
            </a:pPr>
            <a:endParaRPr lang="en-US" sz="4600" b="1" dirty="0" smtClean="0"/>
          </a:p>
          <a:p>
            <a:pPr eaLnBrk="1" hangingPunct="1">
              <a:buFontTx/>
              <a:buNone/>
              <a:defRPr/>
            </a:pPr>
            <a:r>
              <a:rPr lang="en-US" sz="2800" b="1" dirty="0" smtClean="0"/>
              <a:t>	</a:t>
            </a:r>
          </a:p>
        </p:txBody>
      </p:sp>
      <p:pic>
        <p:nvPicPr>
          <p:cNvPr id="10" name="~PP437.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3000">
    <p:circl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10"/>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914400" y="819150"/>
            <a:ext cx="6248400" cy="5232202"/>
          </a:xfrm>
          <a:prstGeom prst="rect">
            <a:avLst/>
          </a:prstGeom>
          <a:noFill/>
          <a:ln w="9525">
            <a:noFill/>
            <a:miter lim="800000"/>
            <a:headEnd/>
            <a:tailEnd/>
          </a:ln>
        </p:spPr>
        <p:txBody>
          <a:bodyPr>
            <a:spAutoFit/>
          </a:bodyPr>
          <a:lstStyle/>
          <a:p>
            <a:pPr algn="ctr" eaLnBrk="0" hangingPunct="0"/>
            <a:r>
              <a:rPr lang="en-US" sz="2800" b="1" dirty="0"/>
              <a:t>NEW PALTZ </a:t>
            </a:r>
            <a:r>
              <a:rPr lang="en-US" sz="2800" b="1" dirty="0" err="1"/>
              <a:t>CSD</a:t>
            </a:r>
            <a:r>
              <a:rPr lang="en-US" sz="2800" b="1" dirty="0"/>
              <a:t> </a:t>
            </a:r>
          </a:p>
          <a:p>
            <a:pPr algn="ctr" eaLnBrk="0" hangingPunct="0"/>
            <a:r>
              <a:rPr lang="en-US" b="1" dirty="0"/>
              <a:t>Right to Know Training </a:t>
            </a:r>
            <a:r>
              <a:rPr lang="en-US" b="1" dirty="0" smtClean="0"/>
              <a:t>&amp; Blood Bourne Pathogen Training</a:t>
            </a:r>
            <a:r>
              <a:rPr lang="en-US" dirty="0"/>
              <a:t/>
            </a:r>
            <a:br>
              <a:rPr lang="en-US" dirty="0"/>
            </a:br>
            <a:endParaRPr lang="en-US" dirty="0"/>
          </a:p>
          <a:p>
            <a:pPr algn="ctr" eaLnBrk="0" hangingPunct="0"/>
            <a:r>
              <a:rPr lang="en-US" b="1" dirty="0"/>
              <a:t>I HAVE RECEIVED THE </a:t>
            </a:r>
          </a:p>
          <a:p>
            <a:pPr algn="ctr" eaLnBrk="0" hangingPunct="0"/>
            <a:r>
              <a:rPr lang="en-US" b="1" dirty="0"/>
              <a:t>Right to Know Training </a:t>
            </a:r>
          </a:p>
          <a:p>
            <a:pPr algn="ctr" eaLnBrk="0" hangingPunct="0"/>
            <a:r>
              <a:rPr lang="en-US" b="1" dirty="0"/>
              <a:t>PLEASE SIGN AND RETURN THIS FORM ON THE DATE OF RECEIPT </a:t>
            </a:r>
            <a:endParaRPr lang="en-US" b="1" dirty="0" smtClean="0"/>
          </a:p>
          <a:p>
            <a:pPr algn="ctr" eaLnBrk="0" hangingPunct="0"/>
            <a:endParaRPr lang="en-US" b="1" dirty="0" smtClean="0"/>
          </a:p>
          <a:p>
            <a:pPr eaLnBrk="0" hangingPunct="0"/>
            <a:r>
              <a:rPr lang="en-US" dirty="0" smtClean="0"/>
              <a:t>NAME </a:t>
            </a:r>
            <a:r>
              <a:rPr lang="en-US" dirty="0"/>
              <a:t>(Please Print</a:t>
            </a:r>
            <a:r>
              <a:rPr lang="en-US" dirty="0" smtClean="0"/>
              <a:t>)</a:t>
            </a:r>
          </a:p>
          <a:p>
            <a:pPr eaLnBrk="0" hangingPunct="0"/>
            <a:endParaRPr lang="en-US" dirty="0"/>
          </a:p>
          <a:p>
            <a:pPr eaLnBrk="0" hangingPunct="0"/>
            <a:r>
              <a:rPr lang="en-US" dirty="0"/>
              <a:t>___________________________________________</a:t>
            </a:r>
          </a:p>
          <a:p>
            <a:pPr eaLnBrk="0" hangingPunct="0"/>
            <a:endParaRPr lang="en-US" dirty="0"/>
          </a:p>
          <a:p>
            <a:pPr eaLnBrk="0" hangingPunct="0"/>
            <a:r>
              <a:rPr lang="en-US" dirty="0"/>
              <a:t>DATE ________________________________ </a:t>
            </a:r>
          </a:p>
          <a:p>
            <a:pPr algn="ctr" eaLnBrk="0" hangingPunct="0"/>
            <a:endParaRPr lang="en-US" dirty="0"/>
          </a:p>
          <a:p>
            <a:pPr eaLnBrk="0" hangingPunct="0"/>
            <a:r>
              <a:rPr lang="en-US" dirty="0"/>
              <a:t>SIGNATURE_____________________________________</a:t>
            </a:r>
          </a:p>
          <a:p>
            <a:pPr algn="ctr" eaLnBrk="0" hangingPunct="0"/>
            <a:r>
              <a:rPr lang="en-US" dirty="0"/>
              <a:t/>
            </a:r>
            <a:br>
              <a:rPr lang="en-US" dirty="0"/>
            </a:br>
            <a:endParaRPr lang="en-US" dirty="0"/>
          </a:p>
        </p:txBody>
      </p:sp>
    </p:spTree>
  </p:cSld>
  <p:clrMapOvr>
    <a:masterClrMapping/>
  </p:clrMapOvr>
  <p:transition advTm="300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14" descr="150px-GHS-pictogram-flamme.svg.png"/>
          <p:cNvPicPr>
            <a:picLocks noChangeAspect="1"/>
          </p:cNvPicPr>
          <p:nvPr/>
        </p:nvPicPr>
        <p:blipFill>
          <a:blip r:embed="rId5" cstate="print"/>
          <a:stretch>
            <a:fillRect/>
          </a:stretch>
        </p:blipFill>
        <p:spPr>
          <a:xfrm>
            <a:off x="3195635" y="571895"/>
            <a:ext cx="2192337" cy="2192337"/>
          </a:xfrm>
          <a:prstGeom prst="rect">
            <a:avLst/>
          </a:prstGeom>
        </p:spPr>
      </p:pic>
      <p:pic>
        <p:nvPicPr>
          <p:cNvPr id="9" name="Content Placeholder 13" descr="150px-GHS-pictogram-explos.svg.png"/>
          <p:cNvPicPr>
            <a:picLocks noChangeAspect="1"/>
          </p:cNvPicPr>
          <p:nvPr/>
        </p:nvPicPr>
        <p:blipFill>
          <a:blip r:embed="rId6" cstate="print"/>
          <a:stretch>
            <a:fillRect/>
          </a:stretch>
        </p:blipFill>
        <p:spPr>
          <a:xfrm>
            <a:off x="665256" y="662054"/>
            <a:ext cx="2303859" cy="2303859"/>
          </a:xfrm>
          <a:prstGeom prst="rect">
            <a:avLst/>
          </a:prstGeom>
        </p:spPr>
      </p:pic>
      <p:pic>
        <p:nvPicPr>
          <p:cNvPr id="12" name="Content Placeholder 8" descr="150px-GHS-pictogram-rondflam.svg.png"/>
          <p:cNvPicPr>
            <a:picLocks noChangeAspect="1"/>
          </p:cNvPicPr>
          <p:nvPr/>
        </p:nvPicPr>
        <p:blipFill>
          <a:blip r:embed="rId7" cstate="print"/>
          <a:stretch>
            <a:fillRect/>
          </a:stretch>
        </p:blipFill>
        <p:spPr>
          <a:xfrm>
            <a:off x="5823743" y="687386"/>
            <a:ext cx="2209799" cy="2209799"/>
          </a:xfrm>
          <a:prstGeom prst="rect">
            <a:avLst/>
          </a:prstGeom>
        </p:spPr>
      </p:pic>
      <p:pic>
        <p:nvPicPr>
          <p:cNvPr id="14" name="Content Placeholder 9" descr="150px-GHS-pictogram-bottle.svg.png"/>
          <p:cNvPicPr>
            <a:picLocks noChangeAspect="1"/>
          </p:cNvPicPr>
          <p:nvPr/>
        </p:nvPicPr>
        <p:blipFill>
          <a:blip r:embed="rId8" cstate="print"/>
          <a:stretch>
            <a:fillRect/>
          </a:stretch>
        </p:blipFill>
        <p:spPr>
          <a:xfrm>
            <a:off x="474607" y="3976519"/>
            <a:ext cx="2154406" cy="2154406"/>
          </a:xfrm>
          <a:prstGeom prst="rect">
            <a:avLst/>
          </a:prstGeom>
        </p:spPr>
      </p:pic>
      <p:pic>
        <p:nvPicPr>
          <p:cNvPr id="15" name="Content Placeholder 6" descr="GHS-pictogram-acid.svg.png"/>
          <p:cNvPicPr>
            <a:picLocks noChangeAspect="1"/>
          </p:cNvPicPr>
          <p:nvPr/>
        </p:nvPicPr>
        <p:blipFill>
          <a:blip r:embed="rId9" cstate="print"/>
          <a:stretch>
            <a:fillRect/>
          </a:stretch>
        </p:blipFill>
        <p:spPr>
          <a:xfrm>
            <a:off x="2873692" y="4161538"/>
            <a:ext cx="2289969" cy="2289969"/>
          </a:xfrm>
          <a:prstGeom prst="rect">
            <a:avLst/>
          </a:prstGeom>
        </p:spPr>
      </p:pic>
      <p:sp>
        <p:nvSpPr>
          <p:cNvPr id="16" name="Text Placeholder 2"/>
          <p:cNvSpPr txBox="1">
            <a:spLocks/>
          </p:cNvSpPr>
          <p:nvPr/>
        </p:nvSpPr>
        <p:spPr>
          <a:xfrm>
            <a:off x="1873398" y="5834740"/>
            <a:ext cx="4290556" cy="639762"/>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fontAlgn="auto">
              <a:spcAft>
                <a:spcPts val="0"/>
              </a:spcAft>
            </a:pPr>
            <a:r>
              <a:rPr lang="en-US" sz="2400" b="0" dirty="0" smtClean="0">
                <a:latin typeface="Times New Roman" pitchFamily="18" charset="0"/>
                <a:cs typeface="Times New Roman" pitchFamily="18" charset="0"/>
              </a:rPr>
              <a:t>CORROSIVE</a:t>
            </a:r>
            <a:endParaRPr lang="en-US" sz="2400" b="0" dirty="0">
              <a:latin typeface="Times New Roman" pitchFamily="18" charset="0"/>
              <a:cs typeface="Times New Roman" pitchFamily="18" charset="0"/>
            </a:endParaRPr>
          </a:p>
        </p:txBody>
      </p:sp>
      <p:pic>
        <p:nvPicPr>
          <p:cNvPr id="17" name="Content Placeholder 7" descr="GHS-pictogram-skull.svg.png"/>
          <p:cNvPicPr>
            <a:picLocks noChangeAspect="1"/>
          </p:cNvPicPr>
          <p:nvPr/>
        </p:nvPicPr>
        <p:blipFill>
          <a:blip r:embed="rId10" cstate="print"/>
          <a:stretch>
            <a:fillRect/>
          </a:stretch>
        </p:blipFill>
        <p:spPr>
          <a:xfrm>
            <a:off x="6052400" y="4152106"/>
            <a:ext cx="2209800" cy="2209800"/>
          </a:xfrm>
          <a:prstGeom prst="rect">
            <a:avLst/>
          </a:prstGeom>
        </p:spPr>
      </p:pic>
      <p:sp>
        <p:nvSpPr>
          <p:cNvPr id="18" name="Text Placeholder 3"/>
          <p:cNvSpPr txBox="1">
            <a:spLocks/>
          </p:cNvSpPr>
          <p:nvPr/>
        </p:nvSpPr>
        <p:spPr>
          <a:xfrm>
            <a:off x="4881428" y="5662470"/>
            <a:ext cx="4292241" cy="639762"/>
          </a:xfrm>
          <a:prstGeom prst="rect">
            <a:avLst/>
          </a:prstGeom>
        </p:spPr>
        <p:txBody>
          <a:bodyPr>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fontAlgn="auto">
              <a:spcAft>
                <a:spcPts val="0"/>
              </a:spcAft>
            </a:pPr>
            <a:r>
              <a:rPr lang="en-US" sz="2400" b="0" dirty="0" smtClean="0">
                <a:latin typeface="Times New Roman" pitchFamily="18" charset="0"/>
                <a:cs typeface="Times New Roman" pitchFamily="18" charset="0"/>
              </a:rPr>
              <a:t>TOXIC</a:t>
            </a:r>
            <a:endParaRPr lang="en-US" sz="2400" b="0" dirty="0">
              <a:latin typeface="Times New Roman" pitchFamily="18" charset="0"/>
              <a:cs typeface="Times New Roman" pitchFamily="18" charset="0"/>
            </a:endParaRPr>
          </a:p>
        </p:txBody>
      </p:sp>
      <p:pic>
        <p:nvPicPr>
          <p:cNvPr id="19" name="Content Placeholder 6" descr="GHS-pictogram-exclam.svg.png"/>
          <p:cNvPicPr>
            <a:picLocks noChangeAspect="1"/>
          </p:cNvPicPr>
          <p:nvPr/>
        </p:nvPicPr>
        <p:blipFill>
          <a:blip r:embed="rId11" cstate="print"/>
          <a:stretch>
            <a:fillRect/>
          </a:stretch>
        </p:blipFill>
        <p:spPr>
          <a:xfrm>
            <a:off x="1788443" y="2555354"/>
            <a:ext cx="2209800" cy="2209800"/>
          </a:xfrm>
          <a:prstGeom prst="rect">
            <a:avLst/>
          </a:prstGeom>
        </p:spPr>
      </p:pic>
      <p:pic>
        <p:nvPicPr>
          <p:cNvPr id="20" name="Content Placeholder 7" descr="150px-GHS-pictogram-silhouete.svg.png"/>
          <p:cNvPicPr>
            <a:picLocks noChangeAspect="1"/>
          </p:cNvPicPr>
          <p:nvPr/>
        </p:nvPicPr>
        <p:blipFill>
          <a:blip r:embed="rId12" cstate="print"/>
          <a:stretch>
            <a:fillRect/>
          </a:stretch>
        </p:blipFill>
        <p:spPr>
          <a:xfrm>
            <a:off x="4471984" y="2669003"/>
            <a:ext cx="2302670" cy="2302670"/>
          </a:xfrm>
          <a:prstGeom prst="rect">
            <a:avLst/>
          </a:prstGeom>
        </p:spPr>
      </p:pic>
      <p:sp>
        <p:nvSpPr>
          <p:cNvPr id="21" name="Text Placeholder 2"/>
          <p:cNvSpPr txBox="1">
            <a:spLocks/>
          </p:cNvSpPr>
          <p:nvPr/>
        </p:nvSpPr>
        <p:spPr>
          <a:xfrm>
            <a:off x="769671" y="2555354"/>
            <a:ext cx="4290556" cy="639762"/>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fontAlgn="auto">
              <a:spcAft>
                <a:spcPts val="0"/>
              </a:spcAft>
            </a:pPr>
            <a:r>
              <a:rPr lang="en-US" sz="2400" b="0" dirty="0" smtClean="0">
                <a:latin typeface="Times New Roman" pitchFamily="18" charset="0"/>
                <a:cs typeface="Times New Roman" pitchFamily="18" charset="0"/>
              </a:rPr>
              <a:t>IRRITANT</a:t>
            </a:r>
            <a:endParaRPr lang="en-US" sz="2400" b="0" dirty="0">
              <a:latin typeface="Times New Roman" pitchFamily="18" charset="0"/>
              <a:cs typeface="Times New Roman" pitchFamily="18" charset="0"/>
            </a:endParaRPr>
          </a:p>
        </p:txBody>
      </p:sp>
      <p:sp>
        <p:nvSpPr>
          <p:cNvPr id="22" name="Text Placeholder 3"/>
          <p:cNvSpPr txBox="1">
            <a:spLocks/>
          </p:cNvSpPr>
          <p:nvPr/>
        </p:nvSpPr>
        <p:spPr>
          <a:xfrm>
            <a:off x="3477199" y="2588019"/>
            <a:ext cx="4292241" cy="639762"/>
          </a:xfrm>
          <a:prstGeom prst="rect">
            <a:avLst/>
          </a:prstGeom>
        </p:spPr>
        <p:txBody>
          <a:bodyPr>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fontAlgn="auto">
              <a:spcAft>
                <a:spcPts val="0"/>
              </a:spcAft>
            </a:pPr>
            <a:r>
              <a:rPr lang="en-US" sz="2400" b="0" dirty="0" smtClean="0">
                <a:latin typeface="Times New Roman" pitchFamily="18" charset="0"/>
                <a:cs typeface="Times New Roman" pitchFamily="18" charset="0"/>
              </a:rPr>
              <a:t>HEALTH</a:t>
            </a:r>
            <a:r>
              <a:rPr lang="en-US" sz="3200" dirty="0" smtClean="0">
                <a:latin typeface="Times New Roman" pitchFamily="18" charset="0"/>
                <a:cs typeface="Times New Roman" pitchFamily="18" charset="0"/>
              </a:rPr>
              <a:t> </a:t>
            </a:r>
            <a:r>
              <a:rPr lang="en-US" sz="2400" b="0" dirty="0" smtClean="0">
                <a:latin typeface="Times New Roman" pitchFamily="18" charset="0"/>
                <a:cs typeface="Times New Roman" pitchFamily="18" charset="0"/>
              </a:rPr>
              <a:t>HAZARD</a:t>
            </a:r>
            <a:endParaRPr lang="en-US" sz="2400" b="0" dirty="0">
              <a:latin typeface="Times New Roman" pitchFamily="18" charset="0"/>
              <a:cs typeface="Times New Roman" pitchFamily="18" charset="0"/>
            </a:endParaRPr>
          </a:p>
        </p:txBody>
      </p:sp>
      <p:sp>
        <p:nvSpPr>
          <p:cNvPr id="7" name="Text Placeholder 9"/>
          <p:cNvSpPr>
            <a:spLocks noGrp="1"/>
          </p:cNvSpPr>
          <p:nvPr>
            <p:ph type="body" sz="half" idx="1"/>
          </p:nvPr>
        </p:nvSpPr>
        <p:spPr>
          <a:xfrm>
            <a:off x="266818" y="562714"/>
            <a:ext cx="3048000" cy="476250"/>
          </a:xfrm>
        </p:spPr>
        <p:txBody>
          <a:bodyPr>
            <a:normAutofit/>
          </a:bodyPr>
          <a:lstStyle/>
          <a:p>
            <a:pPr marL="0" indent="0" algn="ctr">
              <a:buNone/>
            </a:pPr>
            <a:r>
              <a:rPr lang="en-US" sz="2400" dirty="0" smtClean="0">
                <a:latin typeface="Times New Roman" pitchFamily="18" charset="0"/>
                <a:cs typeface="Times New Roman" pitchFamily="18" charset="0"/>
              </a:rPr>
              <a:t>EXPLOSIVE</a:t>
            </a:r>
            <a:endParaRPr lang="en-US" sz="2400" dirty="0">
              <a:latin typeface="Times New Roman" pitchFamily="18" charset="0"/>
              <a:cs typeface="Times New Roman" pitchFamily="18" charset="0"/>
            </a:endParaRPr>
          </a:p>
        </p:txBody>
      </p:sp>
      <p:sp>
        <p:nvSpPr>
          <p:cNvPr id="8" name="Text Placeholder 11"/>
          <p:cNvSpPr txBox="1">
            <a:spLocks/>
          </p:cNvSpPr>
          <p:nvPr/>
        </p:nvSpPr>
        <p:spPr>
          <a:xfrm>
            <a:off x="2969115" y="524614"/>
            <a:ext cx="2699543" cy="552450"/>
          </a:xfrm>
          <a:prstGeom prst="rect">
            <a:avLst/>
          </a:prstGeom>
        </p:spPr>
        <p:txBody>
          <a:bodyPr>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fontAlgn="auto">
              <a:spcAft>
                <a:spcPts val="0"/>
              </a:spcAft>
            </a:pPr>
            <a:r>
              <a:rPr lang="en-US" sz="2400" b="0" dirty="0" smtClean="0">
                <a:latin typeface="Times New Roman" pitchFamily="18" charset="0"/>
                <a:cs typeface="Times New Roman" pitchFamily="18" charset="0"/>
              </a:rPr>
              <a:t>FLAMMABLE</a:t>
            </a:r>
            <a:endParaRPr lang="en-US" sz="2400" b="0" dirty="0">
              <a:latin typeface="Times New Roman" pitchFamily="18" charset="0"/>
              <a:cs typeface="Times New Roman" pitchFamily="18" charset="0"/>
            </a:endParaRPr>
          </a:p>
        </p:txBody>
      </p:sp>
      <p:sp>
        <p:nvSpPr>
          <p:cNvPr id="11" name="Text Placeholder 2"/>
          <p:cNvSpPr txBox="1">
            <a:spLocks/>
          </p:cNvSpPr>
          <p:nvPr/>
        </p:nvSpPr>
        <p:spPr>
          <a:xfrm>
            <a:off x="4851759" y="550951"/>
            <a:ext cx="4290556" cy="639762"/>
          </a:xfrm>
          <a:prstGeom prst="rect">
            <a:avLst/>
          </a:prstGeom>
        </p:spPr>
        <p:txBody>
          <a:bodyPr vert="horz" lIns="91440" tIns="45720" rIns="91440" bIns="45720" rtlCol="0">
            <a:normAutofit/>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fontAlgn="auto">
              <a:spcAft>
                <a:spcPts val="0"/>
              </a:spcAft>
            </a:pPr>
            <a:r>
              <a:rPr lang="en-US" sz="2400" b="0" dirty="0" smtClean="0">
                <a:latin typeface="Times New Roman" pitchFamily="18" charset="0"/>
                <a:cs typeface="Times New Roman" pitchFamily="18" charset="0"/>
              </a:rPr>
              <a:t>OXIDIZER</a:t>
            </a:r>
            <a:endParaRPr lang="en-US" sz="2400" b="0" dirty="0">
              <a:latin typeface="Times New Roman" pitchFamily="18" charset="0"/>
              <a:cs typeface="Times New Roman" pitchFamily="18" charset="0"/>
            </a:endParaRPr>
          </a:p>
        </p:txBody>
      </p:sp>
      <p:sp>
        <p:nvSpPr>
          <p:cNvPr id="13" name="Text Placeholder 3"/>
          <p:cNvSpPr txBox="1">
            <a:spLocks/>
          </p:cNvSpPr>
          <p:nvPr/>
        </p:nvSpPr>
        <p:spPr>
          <a:xfrm>
            <a:off x="-353190" y="5722144"/>
            <a:ext cx="3810000" cy="639762"/>
          </a:xfrm>
          <a:prstGeom prst="rect">
            <a:avLst/>
          </a:prstGeom>
        </p:spPr>
        <p:txBody>
          <a:bodyPr>
            <a:normAutofit fontScale="70000" lnSpcReduction="20000"/>
          </a:bodyPr>
          <a:lstStyle>
            <a:lvl1pPr marL="342900" indent="-342900" algn="l" defTabSz="914400" rtl="0" eaLnBrk="1" latinLnBrk="0" hangingPunct="1">
              <a:spcBef>
                <a:spcPts val="800"/>
              </a:spcBef>
              <a:buFont typeface="Arial" pitchFamily="34" charset="0"/>
              <a:buNone/>
              <a:defRPr sz="1600" b="1" kern="1200">
                <a:solidFill>
                  <a:schemeClr val="tx1"/>
                </a:solidFill>
                <a:latin typeface="+mn-lt"/>
                <a:ea typeface="+mn-ea"/>
                <a:cs typeface="+mn-cs"/>
              </a:defRPr>
            </a:lvl1pPr>
            <a:lvl2pPr marL="1737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2pPr>
            <a:lvl3pPr marL="4023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3pPr>
            <a:lvl4pPr marL="630936" indent="-164592"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4pPr>
            <a:lvl5pPr marL="859536" indent="-173736" algn="l" defTabSz="914400" rtl="0" eaLnBrk="1" latinLnBrk="0" hangingPunct="1">
              <a:spcBef>
                <a:spcPts val="300"/>
              </a:spcBef>
              <a:buClr>
                <a:schemeClr val="accent2"/>
              </a:buClr>
              <a:buFont typeface="Wingdings" pitchFamily="2" charset="2"/>
              <a:buChar char="§"/>
              <a:defRPr sz="1600" kern="1200">
                <a:solidFill>
                  <a:schemeClr val="tx1"/>
                </a:solidFill>
                <a:latin typeface="+mn-lt"/>
                <a:ea typeface="+mn-ea"/>
                <a:cs typeface="+mn-cs"/>
              </a:defRPr>
            </a:lvl5pPr>
            <a:lvl6pPr marL="1097280" indent="-173736"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6pPr>
            <a:lvl7pPr marL="13533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7pPr>
            <a:lvl8pPr marL="1581912"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8pPr>
            <a:lvl9pPr marL="1792224" indent="-164592" algn="l" defTabSz="914400" rtl="0" eaLnBrk="1" latinLnBrk="0" hangingPunct="1">
              <a:spcBef>
                <a:spcPts val="300"/>
              </a:spcBef>
              <a:buClr>
                <a:schemeClr val="accent2"/>
              </a:buClr>
              <a:buFont typeface="Wingdings" pitchFamily="2" charset="2"/>
              <a:buChar char="§"/>
              <a:defRPr sz="1400" kern="1200">
                <a:solidFill>
                  <a:schemeClr val="tx1"/>
                </a:solidFill>
                <a:latin typeface="+mn-lt"/>
                <a:ea typeface="+mn-ea"/>
                <a:cs typeface="+mn-cs"/>
              </a:defRPr>
            </a:lvl9pPr>
          </a:lstStyle>
          <a:p>
            <a:pPr algn="ctr" fontAlgn="auto">
              <a:spcAft>
                <a:spcPts val="0"/>
              </a:spcAft>
            </a:pPr>
            <a:r>
              <a:rPr lang="en-US" sz="2400" b="0" dirty="0" smtClean="0">
                <a:latin typeface="Times New Roman" pitchFamily="18" charset="0"/>
                <a:cs typeface="Times New Roman" pitchFamily="18" charset="0"/>
              </a:rPr>
              <a:t>COMPRESSED </a:t>
            </a:r>
          </a:p>
          <a:p>
            <a:pPr algn="ctr" fontAlgn="auto">
              <a:spcAft>
                <a:spcPts val="0"/>
              </a:spcAft>
            </a:pPr>
            <a:r>
              <a:rPr lang="en-US" sz="2400" b="0" dirty="0" smtClean="0">
                <a:latin typeface="Times New Roman" pitchFamily="18" charset="0"/>
                <a:cs typeface="Times New Roman" pitchFamily="18" charset="0"/>
              </a:rPr>
              <a:t>GAS</a:t>
            </a:r>
            <a:endParaRPr lang="en-US" sz="2400" b="0" dirty="0">
              <a:latin typeface="Times New Roman" pitchFamily="18" charset="0"/>
              <a:cs typeface="Times New Roman" pitchFamily="18" charset="0"/>
            </a:endParaRPr>
          </a:p>
        </p:txBody>
      </p:sp>
      <p:sp>
        <p:nvSpPr>
          <p:cNvPr id="3" name="TextBox 2"/>
          <p:cNvSpPr txBox="1"/>
          <p:nvPr/>
        </p:nvSpPr>
        <p:spPr>
          <a:xfrm>
            <a:off x="-1" y="131830"/>
            <a:ext cx="9173669" cy="461665"/>
          </a:xfrm>
          <a:prstGeom prst="rect">
            <a:avLst/>
          </a:prstGeom>
          <a:noFill/>
        </p:spPr>
        <p:txBody>
          <a:bodyPr wrap="square" rtlCol="0">
            <a:spAutoFit/>
          </a:bodyPr>
          <a:lstStyle/>
          <a:p>
            <a:pPr algn="ctr">
              <a:buNone/>
            </a:pPr>
            <a:r>
              <a:rPr lang="en-US" sz="2400" b="1" dirty="0">
                <a:solidFill>
                  <a:schemeClr val="tx2">
                    <a:lumMod val="75000"/>
                  </a:schemeClr>
                </a:solidFill>
                <a:latin typeface="Times New Roman" pitchFamily="18" charset="0"/>
                <a:cs typeface="Times New Roman" pitchFamily="18" charset="0"/>
              </a:rPr>
              <a:t>The Globally Harmonized </a:t>
            </a:r>
            <a:r>
              <a:rPr lang="en-US" sz="2400" b="1" dirty="0" smtClean="0">
                <a:solidFill>
                  <a:schemeClr val="tx2">
                    <a:lumMod val="75000"/>
                  </a:schemeClr>
                </a:solidFill>
                <a:latin typeface="Times New Roman" pitchFamily="18" charset="0"/>
                <a:cs typeface="Times New Roman" pitchFamily="18" charset="0"/>
              </a:rPr>
              <a:t>System For Hazardous Communication </a:t>
            </a:r>
            <a:endParaRPr lang="en-US" sz="2400" b="1" dirty="0">
              <a:solidFill>
                <a:schemeClr val="tx2">
                  <a:lumMod val="75000"/>
                </a:schemeClr>
              </a:solidFill>
              <a:latin typeface="Times New Roman" pitchFamily="18" charset="0"/>
              <a:cs typeface="Times New Roman"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67954387"/>
      </p:ext>
    </p:extLst>
  </p:cSld>
  <p:clrMapOvr>
    <a:masterClrMapping/>
  </p:clrMapOvr>
  <mc:AlternateContent xmlns:mc="http://schemas.openxmlformats.org/markup-compatibility/2006" xmlns:p14="http://schemas.microsoft.com/office/powerpoint/2010/main">
    <mc:Choice Requires="p14">
      <p:transition spd="med" p14:dur="700" advTm="12889">
        <p:fade/>
      </p:transition>
    </mc:Choice>
    <mc:Fallback xmlns="">
      <p:transition spd="med" advTm="1288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66725" y="609600"/>
            <a:ext cx="8229600" cy="1143000"/>
          </a:xfrm>
        </p:spPr>
        <p:txBody>
          <a:bodyPr>
            <a:normAutofit fontScale="90000"/>
          </a:bodyPr>
          <a:lstStyle/>
          <a:p>
            <a:pPr eaLnBrk="1" hangingPunct="1">
              <a:defRPr/>
            </a:pPr>
            <a:r>
              <a:rPr lang="en-US" sz="3600" b="1" dirty="0" smtClean="0">
                <a:latin typeface="Times New Roman" pitchFamily="18" charset="0"/>
              </a:rPr>
              <a:t>What hazardous chemicals might be found in a school building?</a:t>
            </a:r>
            <a:endParaRPr lang="en-US" sz="3600" dirty="0" smtClean="0"/>
          </a:p>
        </p:txBody>
      </p:sp>
      <p:graphicFrame>
        <p:nvGraphicFramePr>
          <p:cNvPr id="1026" name="Object 4"/>
          <p:cNvGraphicFramePr>
            <a:graphicFrameLocks noGrp="1" noChangeAspect="1"/>
          </p:cNvGraphicFramePr>
          <p:nvPr>
            <p:ph type="clipArt" sz="half" idx="1"/>
            <p:extLst>
              <p:ext uri="{D42A27DB-BD31-4B8C-83A1-F6EECF244321}">
                <p14:modId xmlns:p14="http://schemas.microsoft.com/office/powerpoint/2010/main" val="1647463485"/>
              </p:ext>
            </p:extLst>
          </p:nvPr>
        </p:nvGraphicFramePr>
        <p:xfrm>
          <a:off x="600075" y="2286000"/>
          <a:ext cx="4038600" cy="3028950"/>
        </p:xfrm>
        <a:graphic>
          <a:graphicData uri="http://schemas.openxmlformats.org/presentationml/2006/ole">
            <mc:AlternateContent xmlns:mc="http://schemas.openxmlformats.org/markup-compatibility/2006">
              <mc:Choice xmlns:v="urn:schemas-microsoft-com:vml" Requires="v">
                <p:oleObj spid="_x0000_s1122" name="Clip" r:id="rId6" imgW="4876190" imgH="3657917" progId="">
                  <p:embed/>
                </p:oleObj>
              </mc:Choice>
              <mc:Fallback>
                <p:oleObj name="Clip" r:id="rId6" imgW="4876190" imgH="3657917" progId="">
                  <p:embed/>
                  <p:pic>
                    <p:nvPicPr>
                      <p:cNvPr id="0" name="Object 4"/>
                      <p:cNvPicPr>
                        <a:picLocks noChangeAspect="1" noChangeArrowheads="1"/>
                      </p:cNvPicPr>
                      <p:nvPr/>
                    </p:nvPicPr>
                    <p:blipFill>
                      <a:blip r:embed="rId7">
                        <a:lum bright="4000"/>
                        <a:extLst>
                          <a:ext uri="{28A0092B-C50C-407E-A947-70E740481C1C}">
                            <a14:useLocalDpi xmlns:a14="http://schemas.microsoft.com/office/drawing/2010/main" val="0"/>
                          </a:ext>
                        </a:extLst>
                      </a:blip>
                      <a:srcRect/>
                      <a:stretch>
                        <a:fillRect/>
                      </a:stretch>
                    </p:blipFill>
                    <p:spPr bwMode="auto">
                      <a:xfrm>
                        <a:off x="600075" y="2286000"/>
                        <a:ext cx="4038600" cy="3028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3" name="Rectangle 3"/>
          <p:cNvSpPr>
            <a:spLocks noGrp="1" noChangeArrowheads="1"/>
          </p:cNvSpPr>
          <p:nvPr>
            <p:ph type="body" sz="half" idx="2"/>
          </p:nvPr>
        </p:nvSpPr>
        <p:spPr/>
        <p:txBody>
          <a:bodyPr/>
          <a:lstStyle/>
          <a:p>
            <a:pPr eaLnBrk="1" hangingPunct="1">
              <a:defRPr/>
            </a:pPr>
            <a:endParaRPr lang="en-US" sz="2400" smtClean="0"/>
          </a:p>
          <a:p>
            <a:pPr eaLnBrk="1" hangingPunct="1">
              <a:defRPr/>
            </a:pPr>
            <a:r>
              <a:rPr lang="en-US" sz="2800" smtClean="0">
                <a:latin typeface="Times New Roman" pitchFamily="18" charset="0"/>
              </a:rPr>
              <a:t>Laboratory chemicals &amp; waste</a:t>
            </a:r>
          </a:p>
          <a:p>
            <a:pPr eaLnBrk="1" hangingPunct="1">
              <a:defRPr/>
            </a:pPr>
            <a:r>
              <a:rPr lang="en-US" sz="2800" smtClean="0">
                <a:latin typeface="Times New Roman" pitchFamily="18" charset="0"/>
              </a:rPr>
              <a:t>Cleaning supplies</a:t>
            </a:r>
          </a:p>
          <a:p>
            <a:pPr eaLnBrk="1" hangingPunct="1">
              <a:defRPr/>
            </a:pPr>
            <a:r>
              <a:rPr lang="en-US" sz="2800" smtClean="0">
                <a:latin typeface="Times New Roman" pitchFamily="18" charset="0"/>
              </a:rPr>
              <a:t>Office products</a:t>
            </a:r>
          </a:p>
          <a:p>
            <a:pPr eaLnBrk="1" hangingPunct="1">
              <a:defRPr/>
            </a:pPr>
            <a:r>
              <a:rPr lang="en-US" sz="2800" smtClean="0">
                <a:latin typeface="Times New Roman" pitchFamily="18" charset="0"/>
              </a:rPr>
              <a:t>Construction &amp; maintenance materials</a:t>
            </a:r>
          </a:p>
        </p:txBody>
      </p:sp>
      <p:pic>
        <p:nvPicPr>
          <p:cNvPr id="7" name="~PP6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4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pPr eaLnBrk="1" hangingPunct="1">
              <a:defRPr/>
            </a:pPr>
            <a:r>
              <a:rPr lang="en-US" sz="4800" b="1" smtClean="0">
                <a:latin typeface="Times New Roman" pitchFamily="18" charset="0"/>
              </a:rPr>
              <a:t>HAZARD vs. TOXICITY</a:t>
            </a:r>
          </a:p>
        </p:txBody>
      </p:sp>
      <p:sp>
        <p:nvSpPr>
          <p:cNvPr id="13315" name="Rectangle 3"/>
          <p:cNvSpPr>
            <a:spLocks noGrp="1" noChangeArrowheads="1"/>
          </p:cNvSpPr>
          <p:nvPr>
            <p:ph type="body" sz="half" idx="1"/>
          </p:nvPr>
        </p:nvSpPr>
        <p:spPr>
          <a:xfrm>
            <a:off x="457200" y="1600200"/>
            <a:ext cx="4033838" cy="4533900"/>
          </a:xfrm>
        </p:spPr>
        <p:txBody>
          <a:bodyPr/>
          <a:lstStyle/>
          <a:p>
            <a:pPr eaLnBrk="1" hangingPunct="1">
              <a:defRPr/>
            </a:pPr>
            <a:r>
              <a:rPr lang="en-US" sz="2800" dirty="0" smtClean="0"/>
              <a:t>TOXICITY - </a:t>
            </a:r>
            <a:r>
              <a:rPr lang="en-US" sz="2800" dirty="0" smtClean="0">
                <a:latin typeface="Times New Roman" pitchFamily="18" charset="0"/>
              </a:rPr>
              <a:t>The ability of a substance to harm living cells, tissue, or tissue systems</a:t>
            </a:r>
            <a:r>
              <a:rPr lang="en-US" sz="2800" dirty="0" smtClean="0"/>
              <a:t> </a:t>
            </a:r>
          </a:p>
          <a:p>
            <a:pPr eaLnBrk="1" hangingPunct="1">
              <a:defRPr/>
            </a:pPr>
            <a:r>
              <a:rPr lang="en-US" sz="2800" dirty="0" smtClean="0"/>
              <a:t>HAZARD - </a:t>
            </a:r>
            <a:r>
              <a:rPr lang="en-US" sz="2800" dirty="0" smtClean="0">
                <a:latin typeface="Times New Roman" pitchFamily="18" charset="0"/>
              </a:rPr>
              <a:t>The likelihood harm will occur under</a:t>
            </a:r>
            <a:r>
              <a:rPr lang="en-US" b="1" dirty="0" smtClean="0">
                <a:latin typeface="Times New Roman" pitchFamily="18" charset="0"/>
              </a:rPr>
              <a:t> </a:t>
            </a:r>
            <a:r>
              <a:rPr lang="en-US" sz="2800" dirty="0" smtClean="0">
                <a:latin typeface="Times New Roman" pitchFamily="18" charset="0"/>
              </a:rPr>
              <a:t>certain conditions (dose, susceptibility)</a:t>
            </a:r>
            <a:endParaRPr lang="en-US" b="1" dirty="0" smtClean="0">
              <a:latin typeface="Times New Roman" pitchFamily="18" charset="0"/>
            </a:endParaRPr>
          </a:p>
          <a:p>
            <a:pPr eaLnBrk="1" hangingPunct="1">
              <a:defRPr/>
            </a:pPr>
            <a:endParaRPr lang="en-US" sz="2800" dirty="0" smtClean="0">
              <a:latin typeface="Times New Roman" pitchFamily="18" charset="0"/>
            </a:endParaRPr>
          </a:p>
        </p:txBody>
      </p:sp>
      <p:graphicFrame>
        <p:nvGraphicFramePr>
          <p:cNvPr id="2050" name="Object 4"/>
          <p:cNvGraphicFramePr>
            <a:graphicFrameLocks noGrp="1" noChangeAspect="1"/>
          </p:cNvGraphicFramePr>
          <p:nvPr>
            <p:ph type="clipArt" sz="half" idx="2"/>
            <p:extLst>
              <p:ext uri="{D42A27DB-BD31-4B8C-83A1-F6EECF244321}">
                <p14:modId xmlns:p14="http://schemas.microsoft.com/office/powerpoint/2010/main" val="2845150409"/>
              </p:ext>
            </p:extLst>
          </p:nvPr>
        </p:nvGraphicFramePr>
        <p:xfrm>
          <a:off x="4191000" y="2209800"/>
          <a:ext cx="4262438" cy="2767013"/>
        </p:xfrm>
        <a:graphic>
          <a:graphicData uri="http://schemas.openxmlformats.org/presentationml/2006/ole">
            <mc:AlternateContent xmlns:mc="http://schemas.openxmlformats.org/markup-compatibility/2006">
              <mc:Choice xmlns:v="urn:schemas-microsoft-com:vml" Requires="v">
                <p:oleObj spid="_x0000_s2146" name="Clip" r:id="rId6" imgW="4343776" imgH="2819048" progId="">
                  <p:embed/>
                </p:oleObj>
              </mc:Choice>
              <mc:Fallback>
                <p:oleObj name="Clip" r:id="rId6" imgW="4343776" imgH="2819048" progId="">
                  <p:embed/>
                  <p:pic>
                    <p:nvPicPr>
                      <p:cNvPr id="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91000" y="2209800"/>
                        <a:ext cx="4262438" cy="27670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1" name="~PP1298.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26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par>
                                <p:cTn id="7" presetID="14" presetClass="entr" presetSubtype="10" fill="hold" grpId="0" nodeType="withEffect">
                                  <p:stCondLst>
                                    <p:cond delay="0"/>
                                  </p:stCondLst>
                                  <p:childTnLst>
                                    <p:set>
                                      <p:cBhvr>
                                        <p:cTn id="8" dur="1" fill="hold">
                                          <p:stCondLst>
                                            <p:cond delay="0"/>
                                          </p:stCondLst>
                                        </p:cTn>
                                        <p:tgtEl>
                                          <p:spTgt spid="13314"/>
                                        </p:tgtEl>
                                        <p:attrNameLst>
                                          <p:attrName>style.visibility</p:attrName>
                                        </p:attrNameLst>
                                      </p:cBhvr>
                                      <p:to>
                                        <p:strVal val="visible"/>
                                      </p:to>
                                    </p:set>
                                    <p:animEffect transition="in" filter="randombar(horizontal)">
                                      <p:cBhvr>
                                        <p:cTn id="9" dur="600">
                                          <p:stCondLst>
                                            <p:cond delay="0"/>
                                          </p:stCondLst>
                                        </p:cTn>
                                        <p:tgtEl>
                                          <p:spTgt spid="13314"/>
                                        </p:tgtEl>
                                      </p:cBhvr>
                                    </p:animEffect>
                                  </p:childTnLst>
                                </p:cTn>
                              </p:par>
                            </p:childTnLst>
                          </p:cTn>
                        </p:par>
                        <p:par>
                          <p:cTn id="10" fill="hold">
                            <p:stCondLst>
                              <p:cond delay="600"/>
                            </p:stCondLst>
                            <p:childTnLst>
                              <p:par>
                                <p:cTn id="11" presetID="14" presetClass="entr" presetSubtype="10" fill="hold" grpId="0" nodeType="afterEffect">
                                  <p:stCondLst>
                                    <p:cond delay="0"/>
                                  </p:stCondLst>
                                  <p:childTnLst>
                                    <p:set>
                                      <p:cBhvr>
                                        <p:cTn id="12" dur="1" fill="hold">
                                          <p:stCondLst>
                                            <p:cond delay="0"/>
                                          </p:stCondLst>
                                        </p:cTn>
                                        <p:tgtEl>
                                          <p:spTgt spid="13315">
                                            <p:txEl>
                                              <p:pRg st="0" end="0"/>
                                            </p:txEl>
                                          </p:spTgt>
                                        </p:tgtEl>
                                        <p:attrNameLst>
                                          <p:attrName>style.visibility</p:attrName>
                                        </p:attrNameLst>
                                      </p:cBhvr>
                                      <p:to>
                                        <p:strVal val="visible"/>
                                      </p:to>
                                    </p:set>
                                    <p:animEffect transition="in" filter="randombar(horizontal)">
                                      <p:cBhvr>
                                        <p:cTn id="13" dur="500"/>
                                        <p:tgtEl>
                                          <p:spTgt spid="13315">
                                            <p:txEl>
                                              <p:pRg st="0" end="0"/>
                                            </p:txEl>
                                          </p:spTgt>
                                        </p:tgtEl>
                                      </p:cBhvr>
                                    </p:animEffect>
                                  </p:childTnLst>
                                </p:cTn>
                              </p:par>
                            </p:childTnLst>
                          </p:cTn>
                        </p:par>
                        <p:par>
                          <p:cTn id="14" fill="hold">
                            <p:stCondLst>
                              <p:cond delay="1100"/>
                            </p:stCondLst>
                            <p:childTnLst>
                              <p:par>
                                <p:cTn id="15" presetID="14" presetClass="entr" presetSubtype="10" fill="hold" grpId="0"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randombar(horizontal)">
                                      <p:cBhvr>
                                        <p:cTn id="17" dur="500"/>
                                        <p:tgtEl>
                                          <p:spTgt spid="133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18" fill="hold" display="0">
                  <p:stCondLst>
                    <p:cond delay="indefinite"/>
                  </p:stCondLst>
                  <p:endCondLst>
                    <p:cond evt="onPrev" delay="0">
                      <p:tgtEl>
                        <p:sldTgt/>
                      </p:tgtEl>
                    </p:cond>
                    <p:cond evt="onStopAudio" delay="0">
                      <p:tgtEl>
                        <p:sldTgt/>
                      </p:tgtEl>
                    </p:cond>
                  </p:endCondLst>
                </p:cTn>
                <p:tgtEl>
                  <p:spTgt spid="11"/>
                </p:tgtEl>
              </p:cMediaNode>
            </p:audio>
          </p:childTnLst>
        </p:cTn>
      </p:par>
    </p:tnLst>
    <p:bldLst>
      <p:bldP spid="13314" grpId="0"/>
      <p:bldP spid="13315" grpId="0" build="p"/>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5956" name="Rectangle 4"/>
          <p:cNvSpPr>
            <a:spLocks noGrp="1" noChangeArrowheads="1"/>
          </p:cNvSpPr>
          <p:nvPr>
            <p:ph type="title"/>
          </p:nvPr>
        </p:nvSpPr>
        <p:spPr/>
        <p:txBody>
          <a:bodyPr/>
          <a:lstStyle/>
          <a:p>
            <a:pPr eaLnBrk="1" hangingPunct="1">
              <a:defRPr/>
            </a:pPr>
            <a:r>
              <a:rPr lang="en-US" sz="4800" b="1" smtClean="0">
                <a:latin typeface="Times New Roman" pitchFamily="18" charset="0"/>
              </a:rPr>
              <a:t>Routes of Exposure</a:t>
            </a:r>
          </a:p>
        </p:txBody>
      </p:sp>
      <p:pic>
        <p:nvPicPr>
          <p:cNvPr id="8196" name="Picture 9" descr="MMj01781290000[1]"/>
          <p:cNvPicPr>
            <a:picLocks noGrp="1" noChangeAspect="1" noChangeArrowheads="1" noCrop="1"/>
          </p:cNvPicPr>
          <p:nvPr>
            <p:ph type="media" sz="half" idx="1"/>
          </p:nvPr>
        </p:nvPicPr>
        <p:blipFill>
          <a:blip r:embed="rId5" cstate="print"/>
          <a:srcRect/>
          <a:stretch>
            <a:fillRect/>
          </a:stretch>
        </p:blipFill>
        <p:spPr>
          <a:xfrm>
            <a:off x="1452563" y="1905000"/>
            <a:ext cx="2646362" cy="3200400"/>
          </a:xfrm>
        </p:spPr>
      </p:pic>
      <p:sp>
        <p:nvSpPr>
          <p:cNvPr id="125958" name="Rectangle 6"/>
          <p:cNvSpPr>
            <a:spLocks noGrp="1" noChangeArrowheads="1"/>
          </p:cNvSpPr>
          <p:nvPr>
            <p:ph type="body" sz="half" idx="2"/>
          </p:nvPr>
        </p:nvSpPr>
        <p:spPr/>
        <p:txBody>
          <a:bodyPr/>
          <a:lstStyle/>
          <a:p>
            <a:pPr marL="533400" indent="-533400" eaLnBrk="1" hangingPunct="1">
              <a:buFont typeface="Wingdings" pitchFamily="2" charset="2"/>
              <a:buAutoNum type="arabicPeriod"/>
              <a:defRPr/>
            </a:pPr>
            <a:r>
              <a:rPr lang="en-US" sz="3600" smtClean="0"/>
              <a:t>Inhalation</a:t>
            </a:r>
          </a:p>
          <a:p>
            <a:pPr marL="533400" indent="-533400" eaLnBrk="1" hangingPunct="1">
              <a:buFont typeface="Wingdings" pitchFamily="2" charset="2"/>
              <a:buAutoNum type="arabicPeriod"/>
              <a:defRPr/>
            </a:pPr>
            <a:endParaRPr lang="en-US" sz="3600" smtClean="0"/>
          </a:p>
          <a:p>
            <a:pPr marL="533400" indent="-533400" eaLnBrk="1" hangingPunct="1">
              <a:buFont typeface="Wingdings" pitchFamily="2" charset="2"/>
              <a:buAutoNum type="arabicPeriod"/>
              <a:defRPr/>
            </a:pPr>
            <a:r>
              <a:rPr lang="en-US" sz="3600" smtClean="0"/>
              <a:t>Skin Contact</a:t>
            </a:r>
          </a:p>
          <a:p>
            <a:pPr marL="533400" indent="-533400" eaLnBrk="1" hangingPunct="1">
              <a:buFont typeface="Wingdings" pitchFamily="2" charset="2"/>
              <a:buAutoNum type="arabicPeriod"/>
              <a:defRPr/>
            </a:pPr>
            <a:endParaRPr lang="en-US" sz="3600" smtClean="0"/>
          </a:p>
          <a:p>
            <a:pPr marL="533400" indent="-533400" eaLnBrk="1" hangingPunct="1">
              <a:buFont typeface="Wingdings" pitchFamily="2" charset="2"/>
              <a:buAutoNum type="arabicPeriod"/>
              <a:defRPr/>
            </a:pPr>
            <a:r>
              <a:rPr lang="en-US" sz="3600" smtClean="0"/>
              <a:t>Ingestion</a:t>
            </a:r>
          </a:p>
          <a:p>
            <a:pPr marL="533400" indent="-533400" eaLnBrk="1" hangingPunct="1">
              <a:defRPr/>
            </a:pPr>
            <a:endParaRPr lang="en-US" sz="3600" smtClean="0"/>
          </a:p>
        </p:txBody>
      </p:sp>
      <p:pic>
        <p:nvPicPr>
          <p:cNvPr id="6" name="~PP324.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3000">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par>
                                <p:cTn id="7" presetID="37" presetClass="entr" presetSubtype="0" fill="hold" grpId="0" nodeType="withEffect">
                                  <p:stCondLst>
                                    <p:cond delay="0"/>
                                  </p:stCondLst>
                                  <p:childTnLst>
                                    <p:set>
                                      <p:cBhvr>
                                        <p:cTn id="8" dur="1" fill="hold">
                                          <p:stCondLst>
                                            <p:cond delay="0"/>
                                          </p:stCondLst>
                                        </p:cTn>
                                        <p:tgtEl>
                                          <p:spTgt spid="125956"/>
                                        </p:tgtEl>
                                        <p:attrNameLst>
                                          <p:attrName>style.visibility</p:attrName>
                                        </p:attrNameLst>
                                      </p:cBhvr>
                                      <p:to>
                                        <p:strVal val="visible"/>
                                      </p:to>
                                    </p:set>
                                    <p:animEffect transition="in" filter="fade">
                                      <p:cBhvr>
                                        <p:cTn id="9" dur="1000"/>
                                        <p:tgtEl>
                                          <p:spTgt spid="125956"/>
                                        </p:tgtEl>
                                      </p:cBhvr>
                                    </p:animEffect>
                                    <p:anim calcmode="lin" valueType="num">
                                      <p:cBhvr>
                                        <p:cTn id="10" dur="1000" fill="hold"/>
                                        <p:tgtEl>
                                          <p:spTgt spid="125956"/>
                                        </p:tgtEl>
                                        <p:attrNameLst>
                                          <p:attrName>ppt_x</p:attrName>
                                        </p:attrNameLst>
                                      </p:cBhvr>
                                      <p:tavLst>
                                        <p:tav tm="0">
                                          <p:val>
                                            <p:strVal val="#ppt_x"/>
                                          </p:val>
                                        </p:tav>
                                        <p:tav tm="100000">
                                          <p:val>
                                            <p:strVal val="#ppt_x"/>
                                          </p:val>
                                        </p:tav>
                                      </p:tavLst>
                                    </p:anim>
                                    <p:anim calcmode="lin" valueType="num">
                                      <p:cBhvr>
                                        <p:cTn id="11" dur="898" decel="100000" fill="hold"/>
                                        <p:tgtEl>
                                          <p:spTgt spid="125956"/>
                                        </p:tgtEl>
                                        <p:attrNameLst>
                                          <p:attrName>ppt_y</p:attrName>
                                        </p:attrNameLst>
                                      </p:cBhvr>
                                      <p:tavLst>
                                        <p:tav tm="0">
                                          <p:val>
                                            <p:strVal val="#ppt_y+1"/>
                                          </p:val>
                                        </p:tav>
                                        <p:tav tm="100000">
                                          <p:val>
                                            <p:strVal val="#ppt_y-.03"/>
                                          </p:val>
                                        </p:tav>
                                      </p:tavLst>
                                    </p:anim>
                                    <p:anim calcmode="lin" valueType="num">
                                      <p:cBhvr>
                                        <p:cTn id="12" dur="100" accel="100000" fill="hold">
                                          <p:stCondLst>
                                            <p:cond delay="898"/>
                                          </p:stCondLst>
                                        </p:cTn>
                                        <p:tgtEl>
                                          <p:spTgt spid="125956"/>
                                        </p:tgtEl>
                                        <p:attrNameLst>
                                          <p:attrName>ppt_y</p:attrName>
                                        </p:attrNameLst>
                                      </p:cBhvr>
                                      <p:tavLst>
                                        <p:tav tm="0">
                                          <p:val>
                                            <p:strVal val="#ppt_y-.03"/>
                                          </p:val>
                                        </p:tav>
                                        <p:tav tm="100000">
                                          <p:val>
                                            <p:strVal val="#ppt_y"/>
                                          </p:val>
                                        </p:tav>
                                      </p:tavLst>
                                    </p:anim>
                                  </p:childTnLst>
                                </p:cTn>
                              </p:par>
                            </p:childTnLst>
                          </p:cTn>
                        </p:par>
                        <p:par>
                          <p:cTn id="13" fill="hold">
                            <p:stCondLst>
                              <p:cond delay="1000"/>
                            </p:stCondLst>
                            <p:childTnLst>
                              <p:par>
                                <p:cTn id="14" presetID="37" presetClass="entr" presetSubtype="0" fill="hold" grpId="0" nodeType="afterEffect">
                                  <p:stCondLst>
                                    <p:cond delay="0"/>
                                  </p:stCondLst>
                                  <p:childTnLst>
                                    <p:set>
                                      <p:cBhvr>
                                        <p:cTn id="15" dur="1" fill="hold">
                                          <p:stCondLst>
                                            <p:cond delay="0"/>
                                          </p:stCondLst>
                                        </p:cTn>
                                        <p:tgtEl>
                                          <p:spTgt spid="125958">
                                            <p:txEl>
                                              <p:pRg st="0" end="0"/>
                                            </p:txEl>
                                          </p:spTgt>
                                        </p:tgtEl>
                                        <p:attrNameLst>
                                          <p:attrName>style.visibility</p:attrName>
                                        </p:attrNameLst>
                                      </p:cBhvr>
                                      <p:to>
                                        <p:strVal val="visible"/>
                                      </p:to>
                                    </p:set>
                                    <p:animEffect transition="in" filter="fade">
                                      <p:cBhvr>
                                        <p:cTn id="16" dur="500"/>
                                        <p:tgtEl>
                                          <p:spTgt spid="125958">
                                            <p:txEl>
                                              <p:pRg st="0" end="0"/>
                                            </p:txEl>
                                          </p:spTgt>
                                        </p:tgtEl>
                                      </p:cBhvr>
                                    </p:animEffect>
                                    <p:anim calcmode="lin" valueType="num">
                                      <p:cBhvr>
                                        <p:cTn id="17" dur="500" fill="hold"/>
                                        <p:tgtEl>
                                          <p:spTgt spid="125958">
                                            <p:txEl>
                                              <p:pRg st="0" end="0"/>
                                            </p:txEl>
                                          </p:spTgt>
                                        </p:tgtEl>
                                        <p:attrNameLst>
                                          <p:attrName>ppt_x</p:attrName>
                                        </p:attrNameLst>
                                      </p:cBhvr>
                                      <p:tavLst>
                                        <p:tav tm="0">
                                          <p:val>
                                            <p:strVal val="#ppt_x"/>
                                          </p:val>
                                        </p:tav>
                                        <p:tav tm="100000">
                                          <p:val>
                                            <p:strVal val="#ppt_x"/>
                                          </p:val>
                                        </p:tav>
                                      </p:tavLst>
                                    </p:anim>
                                    <p:anim calcmode="lin" valueType="num">
                                      <p:cBhvr>
                                        <p:cTn id="18" dur="449" decel="100000" fill="hold"/>
                                        <p:tgtEl>
                                          <p:spTgt spid="125958">
                                            <p:txEl>
                                              <p:pRg st="0" end="0"/>
                                            </p:txEl>
                                          </p:spTgt>
                                        </p:tgtEl>
                                        <p:attrNameLst>
                                          <p:attrName>ppt_y</p:attrName>
                                        </p:attrNameLst>
                                      </p:cBhvr>
                                      <p:tavLst>
                                        <p:tav tm="0">
                                          <p:val>
                                            <p:strVal val="#ppt_y+1"/>
                                          </p:val>
                                        </p:tav>
                                        <p:tav tm="100000">
                                          <p:val>
                                            <p:strVal val="#ppt_y-.03"/>
                                          </p:val>
                                        </p:tav>
                                      </p:tavLst>
                                    </p:anim>
                                    <p:anim calcmode="lin" valueType="num">
                                      <p:cBhvr>
                                        <p:cTn id="19" dur="50" accel="100000" fill="hold">
                                          <p:stCondLst>
                                            <p:cond delay="449"/>
                                          </p:stCondLst>
                                        </p:cTn>
                                        <p:tgtEl>
                                          <p:spTgt spid="125958">
                                            <p:txEl>
                                              <p:pRg st="0" end="0"/>
                                            </p:txEl>
                                          </p:spTgt>
                                        </p:tgtEl>
                                        <p:attrNameLst>
                                          <p:attrName>ppt_y</p:attrName>
                                        </p:attrNameLst>
                                      </p:cBhvr>
                                      <p:tavLst>
                                        <p:tav tm="0">
                                          <p:val>
                                            <p:strVal val="#ppt_y-.03"/>
                                          </p:val>
                                        </p:tav>
                                        <p:tav tm="100000">
                                          <p:val>
                                            <p:strVal val="#ppt_y"/>
                                          </p:val>
                                        </p:tav>
                                      </p:tavLst>
                                    </p:anim>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125958">
                                            <p:txEl>
                                              <p:pRg st="2" end="2"/>
                                            </p:txEl>
                                          </p:spTgt>
                                        </p:tgtEl>
                                        <p:attrNameLst>
                                          <p:attrName>style.visibility</p:attrName>
                                        </p:attrNameLst>
                                      </p:cBhvr>
                                      <p:to>
                                        <p:strVal val="visible"/>
                                      </p:to>
                                    </p:set>
                                    <p:animEffect transition="in" filter="fade">
                                      <p:cBhvr>
                                        <p:cTn id="23" dur="500"/>
                                        <p:tgtEl>
                                          <p:spTgt spid="125958">
                                            <p:txEl>
                                              <p:pRg st="2" end="2"/>
                                            </p:txEl>
                                          </p:spTgt>
                                        </p:tgtEl>
                                      </p:cBhvr>
                                    </p:animEffect>
                                    <p:anim calcmode="lin" valueType="num">
                                      <p:cBhvr>
                                        <p:cTn id="24" dur="500" fill="hold"/>
                                        <p:tgtEl>
                                          <p:spTgt spid="125958">
                                            <p:txEl>
                                              <p:pRg st="2" end="2"/>
                                            </p:txEl>
                                          </p:spTgt>
                                        </p:tgtEl>
                                        <p:attrNameLst>
                                          <p:attrName>ppt_x</p:attrName>
                                        </p:attrNameLst>
                                      </p:cBhvr>
                                      <p:tavLst>
                                        <p:tav tm="0">
                                          <p:val>
                                            <p:strVal val="#ppt_x"/>
                                          </p:val>
                                        </p:tav>
                                        <p:tav tm="100000">
                                          <p:val>
                                            <p:strVal val="#ppt_x"/>
                                          </p:val>
                                        </p:tav>
                                      </p:tavLst>
                                    </p:anim>
                                    <p:anim calcmode="lin" valueType="num">
                                      <p:cBhvr>
                                        <p:cTn id="25" dur="449" decel="100000" fill="hold"/>
                                        <p:tgtEl>
                                          <p:spTgt spid="125958">
                                            <p:txEl>
                                              <p:pRg st="2" end="2"/>
                                            </p:txEl>
                                          </p:spTgt>
                                        </p:tgtEl>
                                        <p:attrNameLst>
                                          <p:attrName>ppt_y</p:attrName>
                                        </p:attrNameLst>
                                      </p:cBhvr>
                                      <p:tavLst>
                                        <p:tav tm="0">
                                          <p:val>
                                            <p:strVal val="#ppt_y+1"/>
                                          </p:val>
                                        </p:tav>
                                        <p:tav tm="100000">
                                          <p:val>
                                            <p:strVal val="#ppt_y-.03"/>
                                          </p:val>
                                        </p:tav>
                                      </p:tavLst>
                                    </p:anim>
                                    <p:anim calcmode="lin" valueType="num">
                                      <p:cBhvr>
                                        <p:cTn id="26" dur="50" accel="100000" fill="hold">
                                          <p:stCondLst>
                                            <p:cond delay="449"/>
                                          </p:stCondLst>
                                        </p:cTn>
                                        <p:tgtEl>
                                          <p:spTgt spid="125958">
                                            <p:txEl>
                                              <p:pRg st="2" end="2"/>
                                            </p:txEl>
                                          </p:spTgt>
                                        </p:tgtEl>
                                        <p:attrNameLst>
                                          <p:attrName>ppt_y</p:attrName>
                                        </p:attrNameLst>
                                      </p:cBhvr>
                                      <p:tavLst>
                                        <p:tav tm="0">
                                          <p:val>
                                            <p:strVal val="#ppt_y-.03"/>
                                          </p:val>
                                        </p:tav>
                                        <p:tav tm="100000">
                                          <p:val>
                                            <p:strVal val="#ppt_y"/>
                                          </p:val>
                                        </p:tav>
                                      </p:tavLst>
                                    </p:anim>
                                  </p:childTnLst>
                                </p:cTn>
                              </p:par>
                            </p:childTnLst>
                          </p:cTn>
                        </p:par>
                        <p:par>
                          <p:cTn id="27" fill="hold">
                            <p:stCondLst>
                              <p:cond delay="2000"/>
                            </p:stCondLst>
                            <p:childTnLst>
                              <p:par>
                                <p:cTn id="28" presetID="37" presetClass="entr" presetSubtype="0" fill="hold" grpId="0" nodeType="afterEffect">
                                  <p:stCondLst>
                                    <p:cond delay="0"/>
                                  </p:stCondLst>
                                  <p:childTnLst>
                                    <p:set>
                                      <p:cBhvr>
                                        <p:cTn id="29" dur="1" fill="hold">
                                          <p:stCondLst>
                                            <p:cond delay="0"/>
                                          </p:stCondLst>
                                        </p:cTn>
                                        <p:tgtEl>
                                          <p:spTgt spid="125958">
                                            <p:txEl>
                                              <p:pRg st="4" end="4"/>
                                            </p:txEl>
                                          </p:spTgt>
                                        </p:tgtEl>
                                        <p:attrNameLst>
                                          <p:attrName>style.visibility</p:attrName>
                                        </p:attrNameLst>
                                      </p:cBhvr>
                                      <p:to>
                                        <p:strVal val="visible"/>
                                      </p:to>
                                    </p:set>
                                    <p:animEffect transition="in" filter="fade">
                                      <p:cBhvr>
                                        <p:cTn id="30" dur="500"/>
                                        <p:tgtEl>
                                          <p:spTgt spid="125958">
                                            <p:txEl>
                                              <p:pRg st="4" end="4"/>
                                            </p:txEl>
                                          </p:spTgt>
                                        </p:tgtEl>
                                      </p:cBhvr>
                                    </p:animEffect>
                                    <p:anim calcmode="lin" valueType="num">
                                      <p:cBhvr>
                                        <p:cTn id="31" dur="500" fill="hold"/>
                                        <p:tgtEl>
                                          <p:spTgt spid="125958">
                                            <p:txEl>
                                              <p:pRg st="4" end="4"/>
                                            </p:txEl>
                                          </p:spTgt>
                                        </p:tgtEl>
                                        <p:attrNameLst>
                                          <p:attrName>ppt_x</p:attrName>
                                        </p:attrNameLst>
                                      </p:cBhvr>
                                      <p:tavLst>
                                        <p:tav tm="0">
                                          <p:val>
                                            <p:strVal val="#ppt_x"/>
                                          </p:val>
                                        </p:tav>
                                        <p:tav tm="100000">
                                          <p:val>
                                            <p:strVal val="#ppt_x"/>
                                          </p:val>
                                        </p:tav>
                                      </p:tavLst>
                                    </p:anim>
                                    <p:anim calcmode="lin" valueType="num">
                                      <p:cBhvr>
                                        <p:cTn id="32" dur="449" decel="100000" fill="hold"/>
                                        <p:tgtEl>
                                          <p:spTgt spid="125958">
                                            <p:txEl>
                                              <p:pRg st="4" end="4"/>
                                            </p:txEl>
                                          </p:spTgt>
                                        </p:tgtEl>
                                        <p:attrNameLst>
                                          <p:attrName>ppt_y</p:attrName>
                                        </p:attrNameLst>
                                      </p:cBhvr>
                                      <p:tavLst>
                                        <p:tav tm="0">
                                          <p:val>
                                            <p:strVal val="#ppt_y+1"/>
                                          </p:val>
                                        </p:tav>
                                        <p:tav tm="100000">
                                          <p:val>
                                            <p:strVal val="#ppt_y-.03"/>
                                          </p:val>
                                        </p:tav>
                                      </p:tavLst>
                                    </p:anim>
                                    <p:anim calcmode="lin" valueType="num">
                                      <p:cBhvr>
                                        <p:cTn id="33" dur="50" accel="100000" fill="hold">
                                          <p:stCondLst>
                                            <p:cond delay="449"/>
                                          </p:stCondLst>
                                        </p:cTn>
                                        <p:tgtEl>
                                          <p:spTgt spid="125958">
                                            <p:txEl>
                                              <p:pRg st="4" end="4"/>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6364" showWhenStopped="0">
                <p:cTn id="34" fill="hold" display="0">
                  <p:stCondLst>
                    <p:cond delay="indefinite"/>
                  </p:stCondLst>
                  <p:endCondLst>
                    <p:cond evt="onPrev" delay="0">
                      <p:tgtEl>
                        <p:sldTgt/>
                      </p:tgtEl>
                    </p:cond>
                    <p:cond evt="onStopAudio" delay="0">
                      <p:tgtEl>
                        <p:sldTgt/>
                      </p:tgtEl>
                    </p:cond>
                  </p:endCondLst>
                </p:cTn>
                <p:tgtEl>
                  <p:spTgt spid="6"/>
                </p:tgtEl>
              </p:cMediaNode>
            </p:audio>
          </p:childTnLst>
        </p:cTn>
      </p:par>
    </p:tnLst>
    <p:bldLst>
      <p:bldP spid="125956" grpId="0"/>
      <p:bldP spid="12595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4" name="Rectangle 4"/>
          <p:cNvSpPr>
            <a:spLocks noGrp="1" noChangeArrowheads="1"/>
          </p:cNvSpPr>
          <p:nvPr>
            <p:ph type="title"/>
          </p:nvPr>
        </p:nvSpPr>
        <p:spPr/>
        <p:txBody>
          <a:bodyPr>
            <a:normAutofit fontScale="90000"/>
          </a:bodyPr>
          <a:lstStyle/>
          <a:p>
            <a:pPr eaLnBrk="1" hangingPunct="1">
              <a:defRPr/>
            </a:pPr>
            <a:r>
              <a:rPr lang="en-US" sz="4000" b="1" smtClean="0">
                <a:latin typeface="Times New Roman" pitchFamily="18" charset="0"/>
              </a:rPr>
              <a:t>HEALTH EFFECTS FROM </a:t>
            </a:r>
            <a:br>
              <a:rPr lang="en-US" sz="4000" b="1" smtClean="0">
                <a:latin typeface="Times New Roman" pitchFamily="18" charset="0"/>
              </a:rPr>
            </a:br>
            <a:r>
              <a:rPr lang="en-US" sz="4000" b="1" smtClean="0">
                <a:latin typeface="Times New Roman" pitchFamily="18" charset="0"/>
              </a:rPr>
              <a:t>CHEMICAL EXPOSURE</a:t>
            </a:r>
          </a:p>
        </p:txBody>
      </p:sp>
      <p:sp>
        <p:nvSpPr>
          <p:cNvPr id="128005" name="Rectangle 5"/>
          <p:cNvSpPr>
            <a:spLocks noGrp="1" noChangeArrowheads="1"/>
          </p:cNvSpPr>
          <p:nvPr>
            <p:ph sz="half" idx="1"/>
          </p:nvPr>
        </p:nvSpPr>
        <p:spPr/>
        <p:txBody>
          <a:bodyPr>
            <a:normAutofit/>
          </a:bodyPr>
          <a:lstStyle/>
          <a:p>
            <a:pPr algn="ctr" eaLnBrk="1" hangingPunct="1">
              <a:buFont typeface="Wingdings" pitchFamily="2" charset="2"/>
              <a:buNone/>
              <a:defRPr/>
            </a:pPr>
            <a:r>
              <a:rPr lang="en-US" smtClean="0">
                <a:latin typeface="Times New Roman" pitchFamily="18" charset="0"/>
              </a:rPr>
              <a:t>ACUTE</a:t>
            </a:r>
          </a:p>
          <a:p>
            <a:pPr eaLnBrk="1" hangingPunct="1">
              <a:buFont typeface="Wingdings" pitchFamily="2" charset="2"/>
              <a:buChar char="q"/>
              <a:defRPr/>
            </a:pPr>
            <a:r>
              <a:rPr lang="en-US" smtClean="0">
                <a:latin typeface="Times New Roman" pitchFamily="18" charset="0"/>
              </a:rPr>
              <a:t>Generally occur shortly after exposure</a:t>
            </a:r>
          </a:p>
          <a:p>
            <a:pPr eaLnBrk="1" hangingPunct="1">
              <a:buFont typeface="Wingdings" pitchFamily="2" charset="2"/>
              <a:buChar char="q"/>
              <a:defRPr/>
            </a:pPr>
            <a:r>
              <a:rPr lang="en-US" smtClean="0">
                <a:latin typeface="Times New Roman" pitchFamily="18" charset="0"/>
              </a:rPr>
              <a:t>Usually resolve themselves</a:t>
            </a:r>
          </a:p>
          <a:p>
            <a:pPr lvl="1" eaLnBrk="1" hangingPunct="1">
              <a:buFont typeface="Wingdings" pitchFamily="2" charset="2"/>
              <a:buChar char="q"/>
              <a:defRPr/>
            </a:pPr>
            <a:r>
              <a:rPr lang="en-US" smtClean="0">
                <a:latin typeface="Times New Roman" pitchFamily="18" charset="0"/>
              </a:rPr>
              <a:t>Headache</a:t>
            </a:r>
          </a:p>
          <a:p>
            <a:pPr lvl="1" eaLnBrk="1" hangingPunct="1">
              <a:buFont typeface="Wingdings" pitchFamily="2" charset="2"/>
              <a:buChar char="q"/>
              <a:defRPr/>
            </a:pPr>
            <a:r>
              <a:rPr lang="en-US" smtClean="0">
                <a:latin typeface="Times New Roman" pitchFamily="18" charset="0"/>
              </a:rPr>
              <a:t>Nausea/Vomiting</a:t>
            </a:r>
          </a:p>
          <a:p>
            <a:pPr lvl="1" eaLnBrk="1" hangingPunct="1">
              <a:buFont typeface="Wingdings" pitchFamily="2" charset="2"/>
              <a:buChar char="q"/>
              <a:defRPr/>
            </a:pPr>
            <a:r>
              <a:rPr lang="en-US" smtClean="0">
                <a:latin typeface="Times New Roman" pitchFamily="18" charset="0"/>
              </a:rPr>
              <a:t>CNS disturbances</a:t>
            </a:r>
          </a:p>
          <a:p>
            <a:pPr lvl="1" eaLnBrk="1" hangingPunct="1">
              <a:buFont typeface="Wingdings" pitchFamily="2" charset="2"/>
              <a:buChar char="q"/>
              <a:defRPr/>
            </a:pPr>
            <a:r>
              <a:rPr lang="en-US" smtClean="0">
                <a:latin typeface="Times New Roman" pitchFamily="18" charset="0"/>
              </a:rPr>
              <a:t>Dead</a:t>
            </a:r>
          </a:p>
          <a:p>
            <a:pPr eaLnBrk="1" hangingPunct="1">
              <a:defRPr/>
            </a:pPr>
            <a:endParaRPr lang="en-US" smtClean="0"/>
          </a:p>
        </p:txBody>
      </p:sp>
      <p:sp>
        <p:nvSpPr>
          <p:cNvPr id="128006" name="Rectangle 6"/>
          <p:cNvSpPr>
            <a:spLocks noGrp="1" noChangeArrowheads="1"/>
          </p:cNvSpPr>
          <p:nvPr>
            <p:ph sz="half" idx="2"/>
          </p:nvPr>
        </p:nvSpPr>
        <p:spPr/>
        <p:txBody>
          <a:bodyPr>
            <a:normAutofit/>
          </a:bodyPr>
          <a:lstStyle/>
          <a:p>
            <a:pPr algn="ctr" eaLnBrk="1" hangingPunct="1">
              <a:buFont typeface="Wingdings" pitchFamily="2" charset="2"/>
              <a:buNone/>
              <a:defRPr/>
            </a:pPr>
            <a:r>
              <a:rPr lang="en-US" smtClean="0">
                <a:latin typeface="Times New Roman" pitchFamily="18" charset="0"/>
              </a:rPr>
              <a:t>CHRONIC	</a:t>
            </a:r>
          </a:p>
          <a:p>
            <a:pPr eaLnBrk="1" hangingPunct="1">
              <a:buFont typeface="Wingdings" pitchFamily="2" charset="2"/>
              <a:buChar char="q"/>
              <a:defRPr/>
            </a:pPr>
            <a:r>
              <a:rPr lang="en-US" smtClean="0">
                <a:latin typeface="Times New Roman" pitchFamily="18" charset="0"/>
              </a:rPr>
              <a:t>Long latency period</a:t>
            </a:r>
          </a:p>
          <a:p>
            <a:pPr eaLnBrk="1" hangingPunct="1">
              <a:buFont typeface="Wingdings" pitchFamily="2" charset="2"/>
              <a:buChar char="q"/>
              <a:defRPr/>
            </a:pPr>
            <a:r>
              <a:rPr lang="en-US" smtClean="0">
                <a:latin typeface="Times New Roman" pitchFamily="18" charset="0"/>
              </a:rPr>
              <a:t>Generally result from long-term exposure</a:t>
            </a:r>
          </a:p>
          <a:p>
            <a:pPr lvl="1" eaLnBrk="1" hangingPunct="1">
              <a:buFont typeface="Wingdings" pitchFamily="2" charset="2"/>
              <a:buChar char="q"/>
              <a:defRPr/>
            </a:pPr>
            <a:r>
              <a:rPr lang="en-US" smtClean="0">
                <a:latin typeface="Times New Roman" pitchFamily="18" charset="0"/>
              </a:rPr>
              <a:t>Cancer</a:t>
            </a:r>
          </a:p>
          <a:p>
            <a:pPr lvl="1" eaLnBrk="1" hangingPunct="1">
              <a:buFont typeface="Wingdings" pitchFamily="2" charset="2"/>
              <a:buChar char="q"/>
              <a:defRPr/>
            </a:pPr>
            <a:r>
              <a:rPr lang="en-US" smtClean="0">
                <a:latin typeface="Times New Roman" pitchFamily="18" charset="0"/>
              </a:rPr>
              <a:t>Heart disease</a:t>
            </a:r>
          </a:p>
          <a:p>
            <a:pPr lvl="1" eaLnBrk="1" hangingPunct="1">
              <a:buFont typeface="Wingdings" pitchFamily="2" charset="2"/>
              <a:buChar char="q"/>
              <a:defRPr/>
            </a:pPr>
            <a:r>
              <a:rPr lang="en-US" smtClean="0">
                <a:latin typeface="Times New Roman" pitchFamily="18" charset="0"/>
              </a:rPr>
              <a:t>Pulmonary disorders</a:t>
            </a:r>
          </a:p>
          <a:p>
            <a:pPr lvl="1" eaLnBrk="1" hangingPunct="1">
              <a:buFont typeface="Wingdings" pitchFamily="2" charset="2"/>
              <a:buChar char="q"/>
              <a:defRPr/>
            </a:pPr>
            <a:r>
              <a:rPr lang="en-US" smtClean="0">
                <a:latin typeface="Times New Roman" pitchFamily="18" charset="0"/>
              </a:rPr>
              <a:t>Kidney disease</a:t>
            </a:r>
          </a:p>
          <a:p>
            <a:pPr eaLnBrk="1" hangingPunct="1">
              <a:defRPr/>
            </a:pPr>
            <a:endParaRPr lang="en-US" smtClean="0"/>
          </a:p>
        </p:txBody>
      </p:sp>
      <p:pic>
        <p:nvPicPr>
          <p:cNvPr id="8" name="~PP1036.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31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303"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normAutofit/>
          </a:bodyPr>
          <a:lstStyle/>
          <a:p>
            <a:pPr eaLnBrk="1" hangingPunct="1">
              <a:defRPr/>
            </a:pPr>
            <a:r>
              <a:rPr lang="en-US" smtClean="0">
                <a:latin typeface="Times New Roman" pitchFamily="18" charset="0"/>
              </a:rPr>
              <a:t>CHEMICAL HAZARDS 1</a:t>
            </a:r>
            <a:br>
              <a:rPr lang="en-US" smtClean="0">
                <a:latin typeface="Times New Roman" pitchFamily="18" charset="0"/>
              </a:rPr>
            </a:br>
            <a:r>
              <a:rPr lang="en-US" smtClean="0">
                <a:latin typeface="Times New Roman" pitchFamily="18" charset="0"/>
              </a:rPr>
              <a:t>Carcinogens</a:t>
            </a:r>
            <a:endParaRPr lang="en-US" smtClean="0">
              <a:latin typeface="Bookman Old Style" pitchFamily="18" charset="0"/>
            </a:endParaRPr>
          </a:p>
        </p:txBody>
      </p:sp>
      <p:sp>
        <p:nvSpPr>
          <p:cNvPr id="16387" name="Rectangle 3"/>
          <p:cNvSpPr>
            <a:spLocks noGrp="1" noChangeArrowheads="1"/>
          </p:cNvSpPr>
          <p:nvPr>
            <p:ph idx="1"/>
          </p:nvPr>
        </p:nvSpPr>
        <p:spPr>
          <a:xfrm>
            <a:off x="1176865" y="2362200"/>
            <a:ext cx="6798736" cy="3444997"/>
          </a:xfrm>
        </p:spPr>
        <p:txBody>
          <a:bodyPr>
            <a:noAutofit/>
          </a:bodyPr>
          <a:lstStyle/>
          <a:p>
            <a:pPr eaLnBrk="1" hangingPunct="1">
              <a:defRPr/>
            </a:pPr>
            <a:r>
              <a:rPr lang="en-US" sz="2800" dirty="0" smtClean="0">
                <a:latin typeface="Times New Roman" pitchFamily="18" charset="0"/>
              </a:rPr>
              <a:t>Substances capable of producing cancer (abnormal cell growth).  May be </a:t>
            </a:r>
            <a:r>
              <a:rPr lang="en-US" sz="2800" dirty="0" err="1" smtClean="0">
                <a:latin typeface="Times New Roman" pitchFamily="18" charset="0"/>
              </a:rPr>
              <a:t>genotoxic</a:t>
            </a:r>
            <a:r>
              <a:rPr lang="en-US" sz="2800" dirty="0" smtClean="0">
                <a:latin typeface="Times New Roman" pitchFamily="18" charset="0"/>
              </a:rPr>
              <a:t> or epigenetic.</a:t>
            </a:r>
          </a:p>
          <a:p>
            <a:pPr lvl="1" eaLnBrk="1" hangingPunct="1">
              <a:defRPr/>
            </a:pPr>
            <a:r>
              <a:rPr lang="en-US" sz="2800" dirty="0" smtClean="0">
                <a:latin typeface="Times New Roman" pitchFamily="18" charset="0"/>
              </a:rPr>
              <a:t>Asbestos (Group 1)</a:t>
            </a:r>
          </a:p>
          <a:p>
            <a:pPr lvl="1" eaLnBrk="1" hangingPunct="1">
              <a:defRPr/>
            </a:pPr>
            <a:r>
              <a:rPr lang="en-US" sz="2800" dirty="0" smtClean="0">
                <a:latin typeface="Times New Roman" pitchFamily="18" charset="0"/>
              </a:rPr>
              <a:t>Benzene (Group 1)</a:t>
            </a:r>
          </a:p>
          <a:p>
            <a:pPr lvl="1" eaLnBrk="1" hangingPunct="1">
              <a:defRPr/>
            </a:pPr>
            <a:r>
              <a:rPr lang="en-US" sz="2800" dirty="0" err="1" smtClean="0">
                <a:latin typeface="Times New Roman" pitchFamily="18" charset="0"/>
              </a:rPr>
              <a:t>Benzo</a:t>
            </a:r>
            <a:r>
              <a:rPr lang="en-US" sz="2800" dirty="0" smtClean="0">
                <a:latin typeface="Times New Roman" pitchFamily="18" charset="0"/>
              </a:rPr>
              <a:t>(a)</a:t>
            </a:r>
            <a:r>
              <a:rPr lang="en-US" sz="2800" dirty="0" err="1" smtClean="0">
                <a:latin typeface="Times New Roman" pitchFamily="18" charset="0"/>
              </a:rPr>
              <a:t>pyrene</a:t>
            </a:r>
            <a:r>
              <a:rPr lang="en-US" sz="2800" dirty="0" smtClean="0">
                <a:latin typeface="Times New Roman" pitchFamily="18" charset="0"/>
              </a:rPr>
              <a:t> (Group 2A)</a:t>
            </a:r>
          </a:p>
          <a:p>
            <a:pPr lvl="1" eaLnBrk="1" hangingPunct="1">
              <a:defRPr/>
            </a:pPr>
            <a:r>
              <a:rPr lang="en-US" sz="2800" dirty="0" smtClean="0">
                <a:latin typeface="Times New Roman" pitchFamily="18" charset="0"/>
              </a:rPr>
              <a:t>Formaldehyde (Group 1)</a:t>
            </a:r>
          </a:p>
        </p:txBody>
      </p:sp>
      <p:pic>
        <p:nvPicPr>
          <p:cNvPr id="8" name="~PP382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cstate="print"/>
          <a:srcRect/>
          <a:stretch>
            <a:fillRect/>
          </a:stretch>
        </p:blipFill>
        <p:spPr bwMode="auto">
          <a:xfrm>
            <a:off x="8696325" y="6410325"/>
            <a:ext cx="304800" cy="304800"/>
          </a:xfrm>
          <a:prstGeom prst="rect">
            <a:avLst/>
          </a:prstGeom>
          <a:noFill/>
          <a:ln w="9525">
            <a:noFill/>
            <a:miter lim="800000"/>
            <a:headEnd/>
            <a:tailEnd/>
          </a:ln>
        </p:spPr>
      </p:pic>
    </p:spTree>
  </p:cSld>
  <p:clrMapOvr>
    <a:masterClrMapping/>
  </p:clrMapOvr>
  <p:transition advTm="130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6364" showWhenStopped="0">
                <p:cTn id="7" fill="hold" display="0">
                  <p:stCondLst>
                    <p:cond delay="indefinite"/>
                  </p:stCondLst>
                  <p:endCondLst>
                    <p:cond evt="onPrev" delay="0">
                      <p:tgtEl>
                        <p:sldTgt/>
                      </p:tgtEl>
                    </p:cond>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Facet</Template>
  <TotalTime>15962</TotalTime>
  <Words>2677</Words>
  <Application>Microsoft Office PowerPoint</Application>
  <PresentationFormat>On-screen Show (4:3)</PresentationFormat>
  <Paragraphs>414</Paragraphs>
  <Slides>35</Slides>
  <Notes>35</Notes>
  <HiddenSlides>0</HiddenSlides>
  <MMClips>34</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6" baseType="lpstr">
      <vt:lpstr>Arial</vt:lpstr>
      <vt:lpstr>Arial Black</vt:lpstr>
      <vt:lpstr>Bookman Old Style</vt:lpstr>
      <vt:lpstr>Heather</vt:lpstr>
      <vt:lpstr>Tahoma</vt:lpstr>
      <vt:lpstr>Times New Roman</vt:lpstr>
      <vt:lpstr>Trebuchet MS</vt:lpstr>
      <vt:lpstr>Wingdings</vt:lpstr>
      <vt:lpstr>Wingdings 3</vt:lpstr>
      <vt:lpstr>Facet</vt:lpstr>
      <vt:lpstr>Clip</vt:lpstr>
      <vt:lpstr>NYS Right-to-Know (RTK) Law</vt:lpstr>
      <vt:lpstr>RTK Enforcement </vt:lpstr>
      <vt:lpstr>WHAT IS REQUIRED OF YOUR EMPLOYER?</vt:lpstr>
      <vt:lpstr>PowerPoint Presentation</vt:lpstr>
      <vt:lpstr>What hazardous chemicals might be found in a school building?</vt:lpstr>
      <vt:lpstr>HAZARD vs. TOXICITY</vt:lpstr>
      <vt:lpstr>Routes of Exposure</vt:lpstr>
      <vt:lpstr>HEALTH EFFECTS FROM  CHEMICAL EXPOSURE</vt:lpstr>
      <vt:lpstr>CHEMICAL HAZARDS 1 Carcinogens</vt:lpstr>
      <vt:lpstr>CHEMICAL HAZARDS 2 Corrosives/Caustics</vt:lpstr>
      <vt:lpstr>CHEMICAL HAZARDS 3 Irritants </vt:lpstr>
      <vt:lpstr>CHEMICAL HAZARDS 4  Sensitizers</vt:lpstr>
      <vt:lpstr>CHEMICAL HAZARDS 5 Teratogens</vt:lpstr>
      <vt:lpstr>Controlling Chemical Hazards in the Workplace</vt:lpstr>
      <vt:lpstr>IF YOU HAVE ANY QUESTIONS ABOUT THIS PRESENTATION</vt:lpstr>
      <vt:lpstr>Reading that MSDS/SDS sheet</vt:lpstr>
      <vt:lpstr>SAFETY ITEMS YOU NEED TO KNOW</vt:lpstr>
      <vt:lpstr>PowerPoint Presentation</vt:lpstr>
      <vt:lpstr>911 AND YOU</vt:lpstr>
      <vt:lpstr>OVER THE COUNTER MEDICATIONS</vt:lpstr>
      <vt:lpstr>PowerPoint Presentation</vt:lpstr>
      <vt:lpstr>Occupational Safety &amp; Health Administration (O.S.H.A)</vt:lpstr>
      <vt:lpstr>Workplace Exposure Control</vt:lpstr>
      <vt:lpstr>Blood-borne Pathogens are</vt:lpstr>
      <vt:lpstr>HIV &amp; AIDS</vt:lpstr>
      <vt:lpstr>Hepatitis B (HBV)</vt:lpstr>
      <vt:lpstr>FLU/other illnesses</vt:lpstr>
      <vt:lpstr>What is an Exposure</vt:lpstr>
      <vt:lpstr>TRANSLATION    ….   An exposure is</vt:lpstr>
      <vt:lpstr> O.P.I.Ms. (other potentially infectious materials)</vt:lpstr>
      <vt:lpstr>Protecting yourself from exposure</vt:lpstr>
      <vt:lpstr>Personal Protection</vt:lpstr>
      <vt:lpstr>If You Are Contaminated</vt:lpstr>
      <vt:lpstr>SUMMARY</vt:lpstr>
      <vt:lpstr>PowerPoint Presentation</vt:lpstr>
    </vt:vector>
  </TitlesOfParts>
  <Company>Ulster BOCES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NYS Right-to-Know Law</dc:title>
  <dc:creator>morourke</dc:creator>
  <cp:lastModifiedBy>Woody, Toni</cp:lastModifiedBy>
  <cp:revision>532</cp:revision>
  <cp:lastPrinted>2015-08-31T11:55:02Z</cp:lastPrinted>
  <dcterms:created xsi:type="dcterms:W3CDTF">2005-06-22T19:28:36Z</dcterms:created>
  <dcterms:modified xsi:type="dcterms:W3CDTF">2016-09-02T13:17:00Z</dcterms:modified>
</cp:coreProperties>
</file>