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4/25/2016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islam.about.com/od/ramadan/tp/ramadan-hub.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EGYPT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Arabic class 4b </a:t>
            </a:r>
          </a:p>
          <a:p>
            <a:endParaRPr lang="en-US" dirty="0"/>
          </a:p>
          <a:p>
            <a:endParaRPr lang="en-US" dirty="0" smtClean="0"/>
          </a:p>
          <a:p>
            <a:endParaRPr lang="en-US" dirty="0"/>
          </a:p>
          <a:p>
            <a:r>
              <a:rPr lang="en-US" dirty="0" err="1" smtClean="0"/>
              <a:t>Eman</a:t>
            </a:r>
            <a:r>
              <a:rPr lang="en-US" dirty="0" smtClean="0"/>
              <a:t> </a:t>
            </a:r>
            <a:r>
              <a:rPr lang="en-US" dirty="0" err="1" smtClean="0"/>
              <a:t>Khalifa</a:t>
            </a:r>
            <a:r>
              <a:rPr lang="en-US" dirty="0" smtClean="0"/>
              <a:t> and Adam Mansour</a:t>
            </a:r>
            <a:endParaRPr lang="en-US" dirty="0"/>
          </a:p>
        </p:txBody>
      </p:sp>
      <p:pic>
        <p:nvPicPr>
          <p:cNvPr id="4" name="Picture 3"/>
          <p:cNvPicPr>
            <a:picLocks noChangeAspect="1"/>
          </p:cNvPicPr>
          <p:nvPr/>
        </p:nvPicPr>
        <p:blipFill>
          <a:blip r:embed="rId2"/>
          <a:stretch>
            <a:fillRect/>
          </a:stretch>
        </p:blipFill>
        <p:spPr>
          <a:xfrm>
            <a:off x="3748588" y="1251284"/>
            <a:ext cx="3921543" cy="2614362"/>
          </a:xfrm>
          <a:prstGeom prst="rect">
            <a:avLst/>
          </a:prstGeom>
        </p:spPr>
      </p:pic>
    </p:spTree>
    <p:extLst>
      <p:ext uri="{BB962C8B-B14F-4D97-AF65-F5344CB8AC3E}">
        <p14:creationId xmlns:p14="http://schemas.microsoft.com/office/powerpoint/2010/main" val="3370490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Falafel</a:t>
            </a:r>
            <a:endParaRPr lang="en-US" dirty="0"/>
          </a:p>
        </p:txBody>
      </p:sp>
      <p:sp>
        <p:nvSpPr>
          <p:cNvPr id="3" name="Content Placeholder 2"/>
          <p:cNvSpPr>
            <a:spLocks noGrp="1"/>
          </p:cNvSpPr>
          <p:nvPr>
            <p:ph idx="1"/>
          </p:nvPr>
        </p:nvSpPr>
        <p:spPr/>
        <p:txBody>
          <a:bodyPr/>
          <a:lstStyle/>
          <a:p>
            <a:r>
              <a:rPr lang="en-US" sz="2400" dirty="0" smtClean="0"/>
              <a:t>A deep fried ball or patty made from ground chick peas or fava beans (or both</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054" y="3248717"/>
            <a:ext cx="3043918" cy="30606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824" y="3248717"/>
            <a:ext cx="4080857" cy="3060643"/>
          </a:xfrm>
          <a:prstGeom prst="rect">
            <a:avLst/>
          </a:prstGeom>
        </p:spPr>
      </p:pic>
    </p:spTree>
    <p:extLst>
      <p:ext uri="{BB962C8B-B14F-4D97-AF65-F5344CB8AC3E}">
        <p14:creationId xmlns:p14="http://schemas.microsoft.com/office/powerpoint/2010/main" val="201077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Fattah</a:t>
            </a:r>
            <a:endParaRPr lang="en-US" dirty="0"/>
          </a:p>
        </p:txBody>
      </p:sp>
      <p:sp>
        <p:nvSpPr>
          <p:cNvPr id="3" name="Content Placeholder 2"/>
          <p:cNvSpPr>
            <a:spLocks noGrp="1"/>
          </p:cNvSpPr>
          <p:nvPr>
            <p:ph idx="1"/>
          </p:nvPr>
        </p:nvSpPr>
        <p:spPr/>
        <p:txBody>
          <a:bodyPr/>
          <a:lstStyle/>
          <a:p>
            <a:r>
              <a:rPr lang="en-US" b="1" dirty="0" smtClean="0"/>
              <a:t>A dish that consists of bread, meat , rice layered on top of the other with various types of sauces (usually tomato sauce and vinegar) . The bread is typically </a:t>
            </a:r>
            <a:r>
              <a:rPr lang="en-US" b="1" dirty="0" err="1" smtClean="0"/>
              <a:t>baladi</a:t>
            </a:r>
            <a:r>
              <a:rPr lang="en-US" b="1" dirty="0" smtClean="0"/>
              <a:t> bread.</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742" y="3277280"/>
            <a:ext cx="4708422" cy="34283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778" y="3277280"/>
            <a:ext cx="4151086" cy="3113315"/>
          </a:xfrm>
          <a:prstGeom prst="rect">
            <a:avLst/>
          </a:prstGeom>
        </p:spPr>
      </p:pic>
    </p:spTree>
    <p:extLst>
      <p:ext uri="{BB962C8B-B14F-4D97-AF65-F5344CB8AC3E}">
        <p14:creationId xmlns:p14="http://schemas.microsoft.com/office/powerpoint/2010/main" val="381042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56188"/>
            <a:ext cx="9720072" cy="1499616"/>
          </a:xfrm>
        </p:spPr>
        <p:txBody>
          <a:bodyPr/>
          <a:lstStyle/>
          <a:p>
            <a:r>
              <a:rPr lang="en-US" dirty="0" err="1" smtClean="0"/>
              <a:t>Baladi</a:t>
            </a:r>
            <a:r>
              <a:rPr lang="en-US" dirty="0" smtClean="0"/>
              <a:t> bread</a:t>
            </a:r>
            <a:endParaRPr lang="en-US" dirty="0"/>
          </a:p>
        </p:txBody>
      </p:sp>
      <p:sp>
        <p:nvSpPr>
          <p:cNvPr id="3" name="Content Placeholder 2"/>
          <p:cNvSpPr>
            <a:spLocks noGrp="1"/>
          </p:cNvSpPr>
          <p:nvPr>
            <p:ph idx="1"/>
          </p:nvPr>
        </p:nvSpPr>
        <p:spPr/>
        <p:txBody>
          <a:bodyPr>
            <a:normAutofit/>
          </a:bodyPr>
          <a:lstStyle/>
          <a:p>
            <a:r>
              <a:rPr lang="en-US" sz="2800" dirty="0" smtClean="0"/>
              <a:t>Most popular bread in Egypt , in fact it’s so popular that in the 70s when the government moved to stop subsidizing the bread , it resulted it country wide riots . It is a flat bread made of whole wheat and bran.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840" y="3606800"/>
            <a:ext cx="5329646" cy="2571206"/>
          </a:xfrm>
          <a:prstGeom prst="rect">
            <a:avLst/>
          </a:prstGeom>
        </p:spPr>
      </p:pic>
    </p:spTree>
    <p:extLst>
      <p:ext uri="{BB962C8B-B14F-4D97-AF65-F5344CB8AC3E}">
        <p14:creationId xmlns:p14="http://schemas.microsoft.com/office/powerpoint/2010/main" val="100344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Ful</a:t>
            </a:r>
            <a:endParaRPr lang="en-US" dirty="0"/>
          </a:p>
        </p:txBody>
      </p:sp>
      <p:sp>
        <p:nvSpPr>
          <p:cNvPr id="3" name="Content Placeholder 2"/>
          <p:cNvSpPr>
            <a:spLocks noGrp="1"/>
          </p:cNvSpPr>
          <p:nvPr>
            <p:ph idx="1"/>
          </p:nvPr>
        </p:nvSpPr>
        <p:spPr/>
        <p:txBody>
          <a:bodyPr>
            <a:normAutofit/>
          </a:bodyPr>
          <a:lstStyle/>
          <a:p>
            <a:r>
              <a:rPr lang="en-US" sz="2400" dirty="0" smtClean="0"/>
              <a:t>A dish consisting of cooked fava beans served with vegetable oil and cumin. It is typically topped with parsley.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771" y="3475037"/>
            <a:ext cx="5094515" cy="2591154"/>
          </a:xfrm>
          <a:prstGeom prst="rect">
            <a:avLst/>
          </a:prstGeom>
        </p:spPr>
      </p:pic>
    </p:spTree>
    <p:extLst>
      <p:ext uri="{BB962C8B-B14F-4D97-AF65-F5344CB8AC3E}">
        <p14:creationId xmlns:p14="http://schemas.microsoft.com/office/powerpoint/2010/main" val="422483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Koshari</a:t>
            </a:r>
            <a:endParaRPr lang="en-US" dirty="0"/>
          </a:p>
        </p:txBody>
      </p:sp>
      <p:sp>
        <p:nvSpPr>
          <p:cNvPr id="3" name="Content Placeholder 2"/>
          <p:cNvSpPr>
            <a:spLocks noGrp="1"/>
          </p:cNvSpPr>
          <p:nvPr>
            <p:ph idx="1"/>
          </p:nvPr>
        </p:nvSpPr>
        <p:spPr/>
        <p:txBody>
          <a:bodyPr/>
          <a:lstStyle/>
          <a:p>
            <a:r>
              <a:rPr lang="en-US" b="1" dirty="0" smtClean="0"/>
              <a:t>A </a:t>
            </a:r>
            <a:r>
              <a:rPr lang="en-US" b="1" dirty="0"/>
              <a:t>classic Egyptian street </a:t>
            </a:r>
            <a:r>
              <a:rPr lang="en-US" b="1" dirty="0" smtClean="0"/>
              <a:t>food that consists </a:t>
            </a:r>
            <a:r>
              <a:rPr lang="en-US" b="1" dirty="0"/>
              <a:t>of </a:t>
            </a:r>
            <a:r>
              <a:rPr lang="en-US" b="1" dirty="0" smtClean="0"/>
              <a:t>rice</a:t>
            </a:r>
            <a:r>
              <a:rPr lang="en-US" b="1" dirty="0"/>
              <a:t>, pasta, and legumes </a:t>
            </a:r>
            <a:r>
              <a:rPr lang="en-US" b="1" dirty="0" smtClean="0"/>
              <a:t>topped with </a:t>
            </a:r>
            <a:r>
              <a:rPr lang="en-US" b="1" dirty="0"/>
              <a:t>a spicy-sweet tomato sauce and creamy caramelized </a:t>
            </a:r>
            <a:r>
              <a:rPr lang="en-US" b="1" dirty="0" smtClean="0"/>
              <a:t>onions.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857" y="3236686"/>
            <a:ext cx="4913086" cy="2821214"/>
          </a:xfrm>
          <a:prstGeom prst="rect">
            <a:avLst/>
          </a:prstGeom>
        </p:spPr>
      </p:pic>
    </p:spTree>
    <p:extLst>
      <p:ext uri="{BB962C8B-B14F-4D97-AF65-F5344CB8AC3E}">
        <p14:creationId xmlns:p14="http://schemas.microsoft.com/office/powerpoint/2010/main" val="382515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Shawarma</a:t>
            </a:r>
            <a:endParaRPr lang="en-US" dirty="0"/>
          </a:p>
        </p:txBody>
      </p:sp>
      <p:sp>
        <p:nvSpPr>
          <p:cNvPr id="3" name="Content Placeholder 2"/>
          <p:cNvSpPr>
            <a:spLocks noGrp="1"/>
          </p:cNvSpPr>
          <p:nvPr>
            <p:ph idx="1"/>
          </p:nvPr>
        </p:nvSpPr>
        <p:spPr/>
        <p:txBody>
          <a:bodyPr/>
          <a:lstStyle/>
          <a:p>
            <a:r>
              <a:rPr lang="en-US" b="1" dirty="0" smtClean="0"/>
              <a:t>It starts with Levantine Arab meat preparation , where lamb , chicken , turkey , beef or mixed meats are placed on a spit and grilled for as long as a day. Shavings are cut off the block for serving . Usually eaten in a sandwich.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993" y="3427557"/>
            <a:ext cx="4655378" cy="30829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586" y="3385248"/>
            <a:ext cx="4548414" cy="3024695"/>
          </a:xfrm>
          <a:prstGeom prst="rect">
            <a:avLst/>
          </a:prstGeom>
        </p:spPr>
      </p:pic>
    </p:spTree>
    <p:extLst>
      <p:ext uri="{BB962C8B-B14F-4D97-AF65-F5344CB8AC3E}">
        <p14:creationId xmlns:p14="http://schemas.microsoft.com/office/powerpoint/2010/main" val="278912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Baklava</a:t>
            </a:r>
            <a:endParaRPr lang="en-US" dirty="0"/>
          </a:p>
        </p:txBody>
      </p:sp>
      <p:sp>
        <p:nvSpPr>
          <p:cNvPr id="3" name="Content Placeholder 2"/>
          <p:cNvSpPr>
            <a:spLocks noGrp="1"/>
          </p:cNvSpPr>
          <p:nvPr>
            <p:ph idx="1"/>
          </p:nvPr>
        </p:nvSpPr>
        <p:spPr/>
        <p:txBody>
          <a:bodyPr/>
          <a:lstStyle/>
          <a:p>
            <a:r>
              <a:rPr lang="en-US" b="1" dirty="0" smtClean="0"/>
              <a:t>Rich , sweet pastry made with filo dough filled with nuts and sweetened with syrup or honey.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122" y="3312236"/>
            <a:ext cx="4006850" cy="2997124"/>
          </a:xfrm>
          <a:prstGeom prst="rect">
            <a:avLst/>
          </a:prstGeom>
        </p:spPr>
      </p:pic>
    </p:spTree>
    <p:extLst>
      <p:ext uri="{BB962C8B-B14F-4D97-AF65-F5344CB8AC3E}">
        <p14:creationId xmlns:p14="http://schemas.microsoft.com/office/powerpoint/2010/main" val="310362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
            </a:r>
            <a:r>
              <a:rPr lang="en-US" dirty="0" err="1" smtClean="0"/>
              <a:t>arab</a:t>
            </a:r>
            <a:r>
              <a:rPr lang="en-US" dirty="0" smtClean="0"/>
              <a:t>?</a:t>
            </a:r>
            <a:endParaRPr lang="en-US" dirty="0"/>
          </a:p>
        </p:txBody>
      </p:sp>
      <p:sp>
        <p:nvSpPr>
          <p:cNvPr id="3" name="Content Placeholder 2"/>
          <p:cNvSpPr>
            <a:spLocks noGrp="1"/>
          </p:cNvSpPr>
          <p:nvPr>
            <p:ph idx="1"/>
          </p:nvPr>
        </p:nvSpPr>
        <p:spPr/>
        <p:txBody>
          <a:bodyPr/>
          <a:lstStyle/>
          <a:p>
            <a:r>
              <a:rPr lang="en-US" b="1" dirty="0"/>
              <a:t>a member of a Semitic people, originally from the Arabian peninsula and neighboring territories, inhabiting much of the Middle East and North </a:t>
            </a:r>
            <a:r>
              <a:rPr lang="en-US" b="1" dirty="0" smtClean="0"/>
              <a:t>Africa</a:t>
            </a:r>
          </a:p>
          <a:p>
            <a:endParaRPr lang="en-US" dirty="0"/>
          </a:p>
          <a:p>
            <a:r>
              <a:rPr lang="en-US" dirty="0"/>
              <a:t> © Oxford University Press </a:t>
            </a:r>
          </a:p>
        </p:txBody>
      </p:sp>
    </p:spTree>
    <p:extLst>
      <p:ext uri="{BB962C8B-B14F-4D97-AF65-F5344CB8AC3E}">
        <p14:creationId xmlns:p14="http://schemas.microsoft.com/office/powerpoint/2010/main" val="48684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 Arab look like?</a:t>
            </a:r>
            <a:endParaRPr lang="en-US" dirty="0"/>
          </a:p>
        </p:txBody>
      </p:sp>
      <p:sp>
        <p:nvSpPr>
          <p:cNvPr id="3" name="Content Placeholder 2"/>
          <p:cNvSpPr>
            <a:spLocks noGrp="1"/>
          </p:cNvSpPr>
          <p:nvPr>
            <p:ph idx="1"/>
          </p:nvPr>
        </p:nvSpPr>
        <p:spPr/>
        <p:txBody>
          <a:bodyPr>
            <a:normAutofit/>
          </a:bodyPr>
          <a:lstStyle/>
          <a:p>
            <a:r>
              <a:rPr lang="en-US" sz="3200" dirty="0" smtClean="0"/>
              <a:t>An Arab is a human being and does not have a specific look, their dress may depend on their region or culture. But there is no specific look nor do they need to be categorized in that way.</a:t>
            </a:r>
            <a:endParaRPr lang="en-US" sz="3200" dirty="0"/>
          </a:p>
        </p:txBody>
      </p:sp>
    </p:spTree>
    <p:extLst>
      <p:ext uri="{BB962C8B-B14F-4D97-AF65-F5344CB8AC3E}">
        <p14:creationId xmlns:p14="http://schemas.microsoft.com/office/powerpoint/2010/main" val="119054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Islamic holidays 		</a:t>
            </a:r>
            <a:endParaRPr lang="en-US" dirty="0"/>
          </a:p>
        </p:txBody>
      </p:sp>
      <p:sp>
        <p:nvSpPr>
          <p:cNvPr id="3" name="Content Placeholder 2"/>
          <p:cNvSpPr>
            <a:spLocks noGrp="1"/>
          </p:cNvSpPr>
          <p:nvPr>
            <p:ph idx="1"/>
          </p:nvPr>
        </p:nvSpPr>
        <p:spPr/>
        <p:txBody>
          <a:bodyPr>
            <a:normAutofit/>
          </a:bodyPr>
          <a:lstStyle/>
          <a:p>
            <a:r>
              <a:rPr lang="en-US" sz="2800" dirty="0"/>
              <a:t> There are two official holidays in Islam: </a:t>
            </a:r>
            <a:endParaRPr lang="en-US" sz="2800" dirty="0" smtClean="0"/>
          </a:p>
          <a:p>
            <a:pPr>
              <a:buFont typeface="Wingdings" panose="05000000000000000000" pitchFamily="2" charset="2"/>
              <a:buChar char="q"/>
            </a:pPr>
            <a:r>
              <a:rPr lang="en-US" sz="2800" dirty="0" err="1" smtClean="0"/>
              <a:t>Eid</a:t>
            </a:r>
            <a:r>
              <a:rPr lang="en-US" sz="2800" dirty="0" smtClean="0"/>
              <a:t> </a:t>
            </a:r>
            <a:r>
              <a:rPr lang="en-US" sz="2800" dirty="0"/>
              <a:t>Al-</a:t>
            </a:r>
            <a:r>
              <a:rPr lang="en-US" sz="2800" dirty="0" err="1"/>
              <a:t>Fitr</a:t>
            </a:r>
            <a:r>
              <a:rPr lang="en-US" sz="2800" dirty="0"/>
              <a:t> </a:t>
            </a:r>
          </a:p>
          <a:p>
            <a:pPr>
              <a:buFont typeface="Wingdings" panose="05000000000000000000" pitchFamily="2" charset="2"/>
              <a:buChar char="q"/>
            </a:pPr>
            <a:r>
              <a:rPr lang="en-US" sz="2800" dirty="0" smtClean="0"/>
              <a:t> </a:t>
            </a:r>
            <a:r>
              <a:rPr lang="en-US" sz="2800" dirty="0" err="1"/>
              <a:t>Eid</a:t>
            </a:r>
            <a:r>
              <a:rPr lang="en-US" sz="2800" dirty="0"/>
              <a:t> Al-</a:t>
            </a:r>
            <a:r>
              <a:rPr lang="en-US" sz="2800" dirty="0" err="1"/>
              <a:t>Adha</a:t>
            </a:r>
            <a:r>
              <a:rPr lang="en-US" sz="2800" dirty="0" smtClean="0"/>
              <a:t>.</a:t>
            </a:r>
            <a:endParaRPr lang="en-US" sz="2800" dirty="0"/>
          </a:p>
        </p:txBody>
      </p:sp>
    </p:spTree>
    <p:extLst>
      <p:ext uri="{BB962C8B-B14F-4D97-AF65-F5344CB8AC3E}">
        <p14:creationId xmlns:p14="http://schemas.microsoft.com/office/powerpoint/2010/main" val="169438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flag</a:t>
            </a:r>
            <a:endParaRPr lang="en-US" dirty="0"/>
          </a:p>
        </p:txBody>
      </p:sp>
      <p:sp>
        <p:nvSpPr>
          <p:cNvPr id="3" name="Content Placeholder 2"/>
          <p:cNvSpPr>
            <a:spLocks noGrp="1"/>
          </p:cNvSpPr>
          <p:nvPr>
            <p:ph idx="1"/>
          </p:nvPr>
        </p:nvSpPr>
        <p:spPr/>
        <p:txBody>
          <a:bodyPr/>
          <a:lstStyle/>
          <a:p>
            <a:r>
              <a:rPr lang="en-US" b="1" dirty="0" smtClean="0"/>
              <a:t> The Egyptian flag consists </a:t>
            </a:r>
            <a:r>
              <a:rPr lang="en-US" b="1" dirty="0"/>
              <a:t>of the three equal horizontal red, white, and black bands of the Arab Liberation flag dating back to the Egyptian Revolution of 1952. The flag bears Egypt's national emblem, the Eagle of Saladin centered in the white band.</a:t>
            </a:r>
          </a:p>
        </p:txBody>
      </p:sp>
      <p:pic>
        <p:nvPicPr>
          <p:cNvPr id="4" name="Picture 3"/>
          <p:cNvPicPr>
            <a:picLocks noChangeAspect="1"/>
          </p:cNvPicPr>
          <p:nvPr/>
        </p:nvPicPr>
        <p:blipFill>
          <a:blip r:embed="rId2"/>
          <a:stretch>
            <a:fillRect/>
          </a:stretch>
        </p:blipFill>
        <p:spPr>
          <a:xfrm>
            <a:off x="3304674" y="3698207"/>
            <a:ext cx="4138863" cy="2367046"/>
          </a:xfrm>
          <a:prstGeom prst="rect">
            <a:avLst/>
          </a:prstGeom>
        </p:spPr>
      </p:pic>
    </p:spTree>
    <p:extLst>
      <p:ext uri="{BB962C8B-B14F-4D97-AF65-F5344CB8AC3E}">
        <p14:creationId xmlns:p14="http://schemas.microsoft.com/office/powerpoint/2010/main" val="2064959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spcBef>
                <a:spcPts val="0"/>
              </a:spcBef>
              <a:spcAft>
                <a:spcPts val="0"/>
              </a:spcAft>
            </a:pPr>
            <a:r>
              <a:rPr lang="en-US" dirty="0" err="1"/>
              <a:t>Eid</a:t>
            </a:r>
            <a:r>
              <a:rPr lang="en-US" dirty="0"/>
              <a:t> Al-</a:t>
            </a:r>
            <a:r>
              <a:rPr lang="en-US" dirty="0" err="1"/>
              <a:t>Fitr</a:t>
            </a:r>
            <a:r>
              <a:rPr lang="en-US" dirty="0">
                <a:solidFill>
                  <a:srgbClr val="001BA0"/>
                </a:solidFill>
                <a:latin typeface="Segoe UI" panose="020B0502040204020203" pitchFamily="34" charset="0"/>
              </a:rPr>
              <a:t/>
            </a:r>
            <a:br>
              <a:rPr lang="en-US" dirty="0">
                <a:solidFill>
                  <a:srgbClr val="001BA0"/>
                </a:solidFill>
                <a:latin typeface="Segoe UI" panose="020B0502040204020203" pitchFamily="34" charset="0"/>
              </a:rPr>
            </a:br>
            <a:endParaRPr lang="en-US" dirty="0"/>
          </a:p>
        </p:txBody>
      </p:sp>
      <p:sp>
        <p:nvSpPr>
          <p:cNvPr id="3" name="Content Placeholder 2"/>
          <p:cNvSpPr>
            <a:spLocks noGrp="1"/>
          </p:cNvSpPr>
          <p:nvPr>
            <p:ph idx="1"/>
          </p:nvPr>
        </p:nvSpPr>
        <p:spPr/>
        <p:txBody>
          <a:bodyPr/>
          <a:lstStyle/>
          <a:p>
            <a:r>
              <a:rPr lang="en-US" b="1" dirty="0" err="1"/>
              <a:t>Eid</a:t>
            </a:r>
            <a:r>
              <a:rPr lang="en-US" b="1" dirty="0"/>
              <a:t> Al-</a:t>
            </a:r>
            <a:r>
              <a:rPr lang="en-US" b="1" dirty="0" err="1"/>
              <a:t>Fitr</a:t>
            </a:r>
            <a:r>
              <a:rPr lang="en-US" b="1" dirty="0"/>
              <a:t> is celebrated at the end of Ramadan (a month of fasting during daylight hours), and Muslims usually give zakat (charity) on the occasion</a:t>
            </a:r>
            <a:r>
              <a:rPr lang="en-US" b="1" dirty="0" smtClean="0"/>
              <a:t>. </a:t>
            </a:r>
            <a:r>
              <a:rPr lang="en-US" b="1" dirty="0"/>
              <a:t>It indicates </a:t>
            </a:r>
            <a:r>
              <a:rPr lang="en-US" b="1" dirty="0" smtClean="0"/>
              <a:t>the first </a:t>
            </a:r>
            <a:r>
              <a:rPr lang="en-US" b="1" dirty="0"/>
              <a:t>day of the Islamic month of Shawwal. It marks the end of Ramadan, which is a month of fasting and prayer, Ramadan is the ninth month of the Islamic </a:t>
            </a:r>
            <a:r>
              <a:rPr lang="en-US" b="1" dirty="0" smtClean="0"/>
              <a:t>calendar. Fasting is  </a:t>
            </a:r>
            <a:r>
              <a:rPr lang="en-US" b="1" dirty="0"/>
              <a:t>one of the Five Pillars of Islam. The month lasts 29–30 days based on the visual sightings of the crescent moon. Every day during this month, Muslims around the world spend the daylight hours in a complete </a:t>
            </a:r>
            <a:r>
              <a:rPr lang="en-US" b="1" dirty="0" smtClean="0"/>
              <a:t>fast. During </a:t>
            </a:r>
            <a:r>
              <a:rPr lang="en-US" b="1" dirty="0"/>
              <a:t>the </a:t>
            </a:r>
            <a:r>
              <a:rPr lang="en-US" b="1" dirty="0" smtClean="0"/>
              <a:t> </a:t>
            </a:r>
            <a:r>
              <a:rPr lang="en-US" b="1" dirty="0"/>
              <a:t>month of </a:t>
            </a:r>
            <a:r>
              <a:rPr lang="en-US" b="1" dirty="0">
                <a:hlinkClick r:id="rId2"/>
              </a:rPr>
              <a:t>Ramadan</a:t>
            </a:r>
            <a:r>
              <a:rPr lang="en-US" b="1" dirty="0"/>
              <a:t>, Muslims all over the world abstain from all food, drink, and other physical needs during the daylight hours (such as smoking or sex). </a:t>
            </a:r>
            <a:r>
              <a:rPr lang="en-US" b="1" dirty="0" smtClean="0"/>
              <a:t>It </a:t>
            </a:r>
            <a:r>
              <a:rPr lang="en-US" b="1" dirty="0"/>
              <a:t>is a time to purify the soul, refocus attention on God, and practice self-discipline and sacrifice. </a:t>
            </a:r>
          </a:p>
          <a:p>
            <a:endParaRPr lang="en-US" dirty="0"/>
          </a:p>
        </p:txBody>
      </p:sp>
    </p:spTree>
    <p:extLst>
      <p:ext uri="{BB962C8B-B14F-4D97-AF65-F5344CB8AC3E}">
        <p14:creationId xmlns:p14="http://schemas.microsoft.com/office/powerpoint/2010/main" val="225042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t>Eid</a:t>
            </a:r>
            <a:r>
              <a:rPr lang="en-US" sz="5400" dirty="0"/>
              <a:t> Al-</a:t>
            </a:r>
            <a:r>
              <a:rPr lang="en-US" sz="5400" dirty="0" err="1"/>
              <a:t>Adha</a:t>
            </a:r>
            <a:r>
              <a:rPr lang="en-US" sz="5400" dirty="0"/>
              <a:t>.</a:t>
            </a:r>
            <a:br>
              <a:rPr lang="en-US" sz="5400" dirty="0"/>
            </a:br>
            <a:endParaRPr lang="en-US" dirty="0"/>
          </a:p>
        </p:txBody>
      </p:sp>
      <p:sp>
        <p:nvSpPr>
          <p:cNvPr id="3" name="Content Placeholder 2"/>
          <p:cNvSpPr>
            <a:spLocks noGrp="1"/>
          </p:cNvSpPr>
          <p:nvPr>
            <p:ph idx="1"/>
          </p:nvPr>
        </p:nvSpPr>
        <p:spPr/>
        <p:txBody>
          <a:bodyPr/>
          <a:lstStyle/>
          <a:p>
            <a:r>
              <a:rPr lang="en-US" b="1" dirty="0" smtClean="0"/>
              <a:t>Known </a:t>
            </a:r>
            <a:r>
              <a:rPr lang="en-US" b="1" dirty="0"/>
              <a:t>as the Feast of Sacrifice, each year. This festival commemorates Ibrahim’s (Abraham) willingness to sacrifice his son to God. This festival also marks the end of the Hajj pilgrimage to Mecca. </a:t>
            </a:r>
            <a:r>
              <a:rPr lang="en-US" b="1" dirty="0" err="1"/>
              <a:t>Eid</a:t>
            </a:r>
            <a:r>
              <a:rPr lang="en-US" b="1" dirty="0"/>
              <a:t> al-</a:t>
            </a:r>
            <a:r>
              <a:rPr lang="en-US" b="1" dirty="0" err="1"/>
              <a:t>Adha</a:t>
            </a:r>
            <a:r>
              <a:rPr lang="en-US" b="1" dirty="0"/>
              <a:t> </a:t>
            </a:r>
            <a:r>
              <a:rPr lang="en-US" b="1" dirty="0" smtClean="0"/>
              <a:t>is </a:t>
            </a:r>
            <a:r>
              <a:rPr lang="en-US" b="1" dirty="0"/>
              <a:t>known as the Feast of Sacrifice because it traditionally includes the sacrifice of an animal permitted for food (</a:t>
            </a:r>
            <a:r>
              <a:rPr lang="en-US" b="1" dirty="0" err="1"/>
              <a:t>eg</a:t>
            </a:r>
            <a:r>
              <a:rPr lang="en-US" b="1" dirty="0"/>
              <a:t>. a lamb) as an act of thanksgiving for God’s mercy. The meat from the sacrifice of </a:t>
            </a:r>
            <a:r>
              <a:rPr lang="en-US" b="1" dirty="0" err="1"/>
              <a:t>Eid</a:t>
            </a:r>
            <a:r>
              <a:rPr lang="en-US" b="1" dirty="0"/>
              <a:t> al-</a:t>
            </a:r>
            <a:r>
              <a:rPr lang="en-US" b="1" dirty="0" err="1"/>
              <a:t>Adha</a:t>
            </a:r>
            <a:r>
              <a:rPr lang="en-US" b="1" dirty="0"/>
              <a:t> is mostly given away to others. One-third is eaten by immediate family and relatives, one-third is given away to friends, and one-third is donated to the poor</a:t>
            </a:r>
            <a:r>
              <a:rPr lang="en-US" b="1" dirty="0" smtClean="0"/>
              <a:t>.</a:t>
            </a:r>
            <a:endParaRPr lang="en-US" b="1" dirty="0"/>
          </a:p>
        </p:txBody>
      </p:sp>
    </p:spTree>
    <p:extLst>
      <p:ext uri="{BB962C8B-B14F-4D97-AF65-F5344CB8AC3E}">
        <p14:creationId xmlns:p14="http://schemas.microsoft.com/office/powerpoint/2010/main" val="182730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p:txBody>
          <a:bodyPr>
            <a:normAutofit/>
          </a:bodyPr>
          <a:lstStyle/>
          <a:p>
            <a:r>
              <a:rPr lang="en-US" sz="2800" dirty="0" smtClean="0"/>
              <a:t>Egypt </a:t>
            </a:r>
            <a:r>
              <a:rPr lang="en-US" sz="2800" dirty="0"/>
              <a:t>has a hot desert climate </a:t>
            </a:r>
            <a:r>
              <a:rPr lang="en-US" sz="2800" dirty="0" smtClean="0"/>
              <a:t>. </a:t>
            </a:r>
            <a:r>
              <a:rPr lang="en-US" sz="2800" dirty="0"/>
              <a:t>The climate is generally extremely dry all over the country except on the northern Mediterranean coast which receives more rainfall in </a:t>
            </a:r>
            <a:r>
              <a:rPr lang="en-US" sz="2800" dirty="0" smtClean="0"/>
              <a:t>winter and is generally cool, windy and humid . </a:t>
            </a:r>
            <a:r>
              <a:rPr lang="en-US" sz="2800" dirty="0"/>
              <a:t>The climate in Egypt varies from </a:t>
            </a:r>
            <a:r>
              <a:rPr lang="en-US" sz="2800" dirty="0" smtClean="0"/>
              <a:t>unusually </a:t>
            </a:r>
            <a:r>
              <a:rPr lang="en-US" sz="2800" dirty="0"/>
              <a:t>cold to extremely </a:t>
            </a:r>
            <a:r>
              <a:rPr lang="en-US" sz="2800" dirty="0" smtClean="0"/>
              <a:t>hot</a:t>
            </a:r>
            <a:r>
              <a:rPr lang="en-US" sz="2800" dirty="0"/>
              <a:t>.</a:t>
            </a:r>
          </a:p>
        </p:txBody>
      </p:sp>
    </p:spTree>
    <p:extLst>
      <p:ext uri="{BB962C8B-B14F-4D97-AF65-F5344CB8AC3E}">
        <p14:creationId xmlns:p14="http://schemas.microsoft.com/office/powerpoint/2010/main" val="3982848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trading</a:t>
            </a:r>
            <a:endParaRPr lang="en-US" dirty="0"/>
          </a:p>
        </p:txBody>
      </p:sp>
      <p:sp>
        <p:nvSpPr>
          <p:cNvPr id="3" name="Content Placeholder 2"/>
          <p:cNvSpPr>
            <a:spLocks noGrp="1"/>
          </p:cNvSpPr>
          <p:nvPr>
            <p:ph idx="1"/>
          </p:nvPr>
        </p:nvSpPr>
        <p:spPr/>
        <p:txBody>
          <a:bodyPr/>
          <a:lstStyle/>
          <a:p>
            <a:r>
              <a:rPr lang="en-US" b="1" dirty="0"/>
              <a:t>Egypt has grown increasingly reliant on imports over a very long period of time, and has, as a result, maintained an external  trade deficit  for most of the past 6 decades. The deficit, however, grew considerably between 1974 and 1984 as a result of President Sadat's open-door policy that encouraged imports, and reached US$4.86 billion in </a:t>
            </a:r>
            <a:r>
              <a:rPr lang="en-US" b="1" dirty="0" smtClean="0"/>
              <a:t>1980.</a:t>
            </a:r>
            <a:endParaRPr lang="en-US" b="1" dirty="0"/>
          </a:p>
          <a:p>
            <a:endParaRPr lang="en-US" dirty="0"/>
          </a:p>
          <a:p>
            <a:r>
              <a:rPr lang="en-US" dirty="0"/>
              <a:t>Read more: http://www.nationsencyclopedia.com/economies/Africa/Egypt-INTERNATIONAL-TRADE.html#ixzz45p8xQV9Z</a:t>
            </a:r>
          </a:p>
        </p:txBody>
      </p:sp>
    </p:spTree>
    <p:extLst>
      <p:ext uri="{BB962C8B-B14F-4D97-AF65-F5344CB8AC3E}">
        <p14:creationId xmlns:p14="http://schemas.microsoft.com/office/powerpoint/2010/main" val="336162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a:t>
            </a:r>
            <a:endParaRPr lang="en-US" dirty="0"/>
          </a:p>
        </p:txBody>
      </p:sp>
      <p:sp>
        <p:nvSpPr>
          <p:cNvPr id="3" name="Content Placeholder 2"/>
          <p:cNvSpPr>
            <a:spLocks noGrp="1"/>
          </p:cNvSpPr>
          <p:nvPr>
            <p:ph idx="1"/>
          </p:nvPr>
        </p:nvSpPr>
        <p:spPr/>
        <p:txBody>
          <a:bodyPr>
            <a:normAutofit/>
          </a:bodyPr>
          <a:lstStyle/>
          <a:p>
            <a:r>
              <a:rPr lang="en-US" sz="2800" b="1" dirty="0" smtClean="0"/>
              <a:t>No dress code . People can wear whatever they like . The government nor culture has control over one’s appearance </a:t>
            </a:r>
            <a:endParaRPr lang="en-US" sz="2800" b="1" dirty="0"/>
          </a:p>
        </p:txBody>
      </p:sp>
    </p:spTree>
    <p:extLst>
      <p:ext uri="{BB962C8B-B14F-4D97-AF65-F5344CB8AC3E}">
        <p14:creationId xmlns:p14="http://schemas.microsoft.com/office/powerpoint/2010/main" val="196949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words of from Arabic origin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smtClean="0"/>
              <a:t>Algebra</a:t>
            </a:r>
          </a:p>
          <a:p>
            <a:pPr>
              <a:buFont typeface="Wingdings" panose="05000000000000000000" pitchFamily="2" charset="2"/>
              <a:buChar char="v"/>
            </a:pPr>
            <a:r>
              <a:rPr lang="en-US" b="1" dirty="0" smtClean="0"/>
              <a:t>Alcohol</a:t>
            </a:r>
          </a:p>
          <a:p>
            <a:pPr>
              <a:buFont typeface="Wingdings" panose="05000000000000000000" pitchFamily="2" charset="2"/>
              <a:buChar char="v"/>
            </a:pPr>
            <a:r>
              <a:rPr lang="en-US" b="1" dirty="0" smtClean="0"/>
              <a:t>Apricot</a:t>
            </a:r>
          </a:p>
          <a:p>
            <a:pPr>
              <a:buFont typeface="Wingdings" panose="05000000000000000000" pitchFamily="2" charset="2"/>
              <a:buChar char="v"/>
            </a:pPr>
            <a:r>
              <a:rPr lang="en-US" b="1" dirty="0" smtClean="0"/>
              <a:t>Alkali</a:t>
            </a:r>
          </a:p>
          <a:p>
            <a:pPr>
              <a:buFont typeface="Wingdings" panose="05000000000000000000" pitchFamily="2" charset="2"/>
              <a:buChar char="v"/>
            </a:pPr>
            <a:r>
              <a:rPr lang="en-US" b="1" dirty="0" smtClean="0"/>
              <a:t>Average</a:t>
            </a:r>
          </a:p>
          <a:p>
            <a:pPr>
              <a:buFont typeface="Wingdings" panose="05000000000000000000" pitchFamily="2" charset="2"/>
              <a:buChar char="v"/>
            </a:pPr>
            <a:r>
              <a:rPr lang="en-US" b="1" dirty="0" smtClean="0"/>
              <a:t>Caravan</a:t>
            </a:r>
          </a:p>
          <a:p>
            <a:pPr>
              <a:buFont typeface="Wingdings" panose="05000000000000000000" pitchFamily="2" charset="2"/>
              <a:buChar char="v"/>
            </a:pPr>
            <a:r>
              <a:rPr lang="en-US" b="1" dirty="0" smtClean="0"/>
              <a:t>Caraway</a:t>
            </a:r>
          </a:p>
          <a:p>
            <a:pPr>
              <a:buFont typeface="Wingdings" panose="05000000000000000000" pitchFamily="2" charset="2"/>
              <a:buChar char="v"/>
            </a:pPr>
            <a:r>
              <a:rPr lang="en-US" b="1" dirty="0" smtClean="0"/>
              <a:t>Carat</a:t>
            </a:r>
            <a:endParaRPr lang="en-US" b="1" dirty="0"/>
          </a:p>
        </p:txBody>
      </p:sp>
    </p:spTree>
    <p:extLst>
      <p:ext uri="{BB962C8B-B14F-4D97-AF65-F5344CB8AC3E}">
        <p14:creationId xmlns:p14="http://schemas.microsoft.com/office/powerpoint/2010/main" val="75738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Neighboring Countries: Libya and </a:t>
            </a:r>
            <a:r>
              <a:rPr lang="en-US" dirty="0" err="1" smtClean="0"/>
              <a:t>sudan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516867"/>
            <a:ext cx="9720072" cy="3869419"/>
          </a:xfrm>
        </p:spPr>
      </p:pic>
    </p:spTree>
    <p:extLst>
      <p:ext uri="{BB962C8B-B14F-4D97-AF65-F5344CB8AC3E}">
        <p14:creationId xmlns:p14="http://schemas.microsoft.com/office/powerpoint/2010/main" val="197326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Population as of 2015: 88,487,000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286000"/>
            <a:ext cx="9963186" cy="4022725"/>
          </a:xfrm>
        </p:spPr>
      </p:pic>
    </p:spTree>
    <p:extLst>
      <p:ext uri="{BB962C8B-B14F-4D97-AF65-F5344CB8AC3E}">
        <p14:creationId xmlns:p14="http://schemas.microsoft.com/office/powerpoint/2010/main" val="331655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Economy: Textile industry , agricultural activity near </a:t>
            </a:r>
            <a:r>
              <a:rPr lang="en-US" dirty="0" err="1" smtClean="0"/>
              <a:t>nile</a:t>
            </a:r>
            <a:r>
              <a:rPr lang="en-US" dirty="0" smtClean="0"/>
              <a:t> river and foreign investment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019" y="2286000"/>
            <a:ext cx="6896100" cy="4022725"/>
          </a:xfrm>
        </p:spPr>
      </p:pic>
    </p:spTree>
    <p:extLst>
      <p:ext uri="{BB962C8B-B14F-4D97-AF65-F5344CB8AC3E}">
        <p14:creationId xmlns:p14="http://schemas.microsoft.com/office/powerpoint/2010/main" val="227076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Egypt gained independence on February 28,1922 from Britain (picture below represents British imperialism in Egypt)</a:t>
            </a:r>
            <a:endParaRPr lang="en-US" dirty="0"/>
          </a:p>
        </p:txBody>
      </p:sp>
      <p:pic>
        <p:nvPicPr>
          <p:cNvPr id="4" name="Content Placeholder 3"/>
          <p:cNvPicPr>
            <a:picLocks noGrp="1" noChangeAspect="1"/>
          </p:cNvPicPr>
          <p:nvPr>
            <p:ph idx="1"/>
          </p:nvPr>
        </p:nvPicPr>
        <p:blipFill>
          <a:blip r:embed="rId2"/>
          <a:stretch>
            <a:fillRect/>
          </a:stretch>
        </p:blipFill>
        <p:spPr>
          <a:xfrm>
            <a:off x="4201229" y="2286000"/>
            <a:ext cx="3365679" cy="4022725"/>
          </a:xfrm>
          <a:prstGeom prst="rect">
            <a:avLst/>
          </a:prstGeom>
        </p:spPr>
      </p:pic>
    </p:spTree>
    <p:extLst>
      <p:ext uri="{BB962C8B-B14F-4D97-AF65-F5344CB8AC3E}">
        <p14:creationId xmlns:p14="http://schemas.microsoft.com/office/powerpoint/2010/main" val="12160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 spoken</a:t>
            </a:r>
            <a:endParaRPr lang="en-US" dirty="0"/>
          </a:p>
        </p:txBody>
      </p:sp>
      <p:sp>
        <p:nvSpPr>
          <p:cNvPr id="3" name="Content Placeholder 2"/>
          <p:cNvSpPr>
            <a:spLocks noGrp="1"/>
          </p:cNvSpPr>
          <p:nvPr>
            <p:ph idx="1"/>
          </p:nvPr>
        </p:nvSpPr>
        <p:spPr/>
        <p:txBody>
          <a:bodyPr>
            <a:noAutofit/>
          </a:bodyPr>
          <a:lstStyle/>
          <a:p>
            <a:r>
              <a:rPr lang="en-US" sz="2400" dirty="0" smtClean="0"/>
              <a:t>Standard Arabic</a:t>
            </a:r>
          </a:p>
          <a:p>
            <a:r>
              <a:rPr lang="en-US" sz="2400" dirty="0" smtClean="0"/>
              <a:t>Egyptian Spoken Arabic</a:t>
            </a:r>
          </a:p>
          <a:p>
            <a:r>
              <a:rPr lang="en-US" sz="2400" dirty="0" smtClean="0"/>
              <a:t>Sudanese Arabic</a:t>
            </a:r>
          </a:p>
          <a:p>
            <a:r>
              <a:rPr lang="en-US" sz="2400" dirty="0" err="1" smtClean="0"/>
              <a:t>Ta’izzi</a:t>
            </a:r>
            <a:r>
              <a:rPr lang="en-US" sz="2400" dirty="0" smtClean="0"/>
              <a:t> </a:t>
            </a:r>
            <a:r>
              <a:rPr lang="en-US" sz="2400" dirty="0" err="1" smtClean="0"/>
              <a:t>Adeni</a:t>
            </a:r>
            <a:r>
              <a:rPr lang="en-US" sz="2400" dirty="0" smtClean="0"/>
              <a:t> Spoken Arabic </a:t>
            </a:r>
          </a:p>
          <a:p>
            <a:r>
              <a:rPr lang="en-US" sz="2400" dirty="0" smtClean="0"/>
              <a:t>Armenian </a:t>
            </a:r>
          </a:p>
          <a:p>
            <a:r>
              <a:rPr lang="en-US" sz="2400" dirty="0" smtClean="0"/>
              <a:t>Amharic</a:t>
            </a:r>
          </a:p>
          <a:p>
            <a:r>
              <a:rPr lang="en-US" sz="2400" dirty="0" smtClean="0"/>
              <a:t>Greek</a:t>
            </a:r>
          </a:p>
          <a:p>
            <a:r>
              <a:rPr lang="en-US" sz="2400" dirty="0" smtClean="0"/>
              <a:t>North Levantine</a:t>
            </a:r>
          </a:p>
          <a:p>
            <a:r>
              <a:rPr lang="en-US" sz="2400" dirty="0" err="1" smtClean="0"/>
              <a:t>Adyghe</a:t>
            </a:r>
            <a:endParaRPr lang="en-US" sz="2400" dirty="0"/>
          </a:p>
        </p:txBody>
      </p:sp>
    </p:spTree>
    <p:extLst>
      <p:ext uri="{BB962C8B-B14F-4D97-AF65-F5344CB8AC3E}">
        <p14:creationId xmlns:p14="http://schemas.microsoft.com/office/powerpoint/2010/main" val="295192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dishes</a:t>
            </a:r>
            <a:endParaRPr lang="en-US" dirty="0"/>
          </a:p>
        </p:txBody>
      </p:sp>
      <p:sp>
        <p:nvSpPr>
          <p:cNvPr id="6" name="Content Placeholder 5"/>
          <p:cNvSpPr>
            <a:spLocks noGrp="1"/>
          </p:cNvSpPr>
          <p:nvPr>
            <p:ph idx="1"/>
          </p:nvPr>
        </p:nvSpPr>
        <p:spPr/>
        <p:txBody>
          <a:bodyPr>
            <a:normAutofit/>
          </a:bodyPr>
          <a:lstStyle/>
          <a:p>
            <a:r>
              <a:rPr lang="en-US" sz="2400" dirty="0" smtClean="0"/>
              <a:t>Macaroni </a:t>
            </a:r>
            <a:r>
              <a:rPr lang="en-US" sz="2400" dirty="0" err="1" smtClean="0"/>
              <a:t>Bechamel</a:t>
            </a:r>
            <a:endParaRPr lang="en-US" sz="2400" dirty="0" smtClean="0"/>
          </a:p>
          <a:p>
            <a:r>
              <a:rPr lang="en-US" sz="2400" dirty="0" smtClean="0"/>
              <a:t>Falafel</a:t>
            </a:r>
          </a:p>
          <a:p>
            <a:r>
              <a:rPr lang="en-US" sz="2400" dirty="0" smtClean="0"/>
              <a:t>Fattah</a:t>
            </a:r>
          </a:p>
          <a:p>
            <a:r>
              <a:rPr lang="en-US" sz="2400" dirty="0" err="1" smtClean="0"/>
              <a:t>Baladi</a:t>
            </a:r>
            <a:endParaRPr lang="en-US" sz="2400" dirty="0" smtClean="0"/>
          </a:p>
          <a:p>
            <a:r>
              <a:rPr lang="en-US" sz="2400" dirty="0" err="1" smtClean="0"/>
              <a:t>Ful</a:t>
            </a:r>
            <a:endParaRPr lang="en-US" sz="2400" dirty="0" smtClean="0"/>
          </a:p>
          <a:p>
            <a:r>
              <a:rPr lang="en-US" sz="2400" dirty="0" err="1"/>
              <a:t>Koshari</a:t>
            </a:r>
            <a:endParaRPr lang="en-US" sz="2400" dirty="0" smtClean="0"/>
          </a:p>
          <a:p>
            <a:r>
              <a:rPr lang="en-US" sz="2400" dirty="0" err="1" smtClean="0"/>
              <a:t>Shawarma</a:t>
            </a:r>
            <a:endParaRPr lang="en-US" sz="2400" dirty="0" smtClean="0"/>
          </a:p>
          <a:p>
            <a:r>
              <a:rPr lang="en-US" sz="2400" dirty="0" smtClean="0"/>
              <a:t>Baklava </a:t>
            </a:r>
            <a:endParaRPr lang="en-US" sz="2400" dirty="0"/>
          </a:p>
        </p:txBody>
      </p:sp>
    </p:spTree>
    <p:extLst>
      <p:ext uri="{BB962C8B-B14F-4D97-AF65-F5344CB8AC3E}">
        <p14:creationId xmlns:p14="http://schemas.microsoft.com/office/powerpoint/2010/main" val="20358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Macaroni béchamel</a:t>
            </a:r>
            <a:endParaRPr lang="en-US" dirty="0"/>
          </a:p>
        </p:txBody>
      </p:sp>
      <p:sp>
        <p:nvSpPr>
          <p:cNvPr id="3" name="Content Placeholder 2"/>
          <p:cNvSpPr>
            <a:spLocks noGrp="1"/>
          </p:cNvSpPr>
          <p:nvPr>
            <p:ph idx="1"/>
          </p:nvPr>
        </p:nvSpPr>
        <p:spPr/>
        <p:txBody>
          <a:bodyPr/>
          <a:lstStyle/>
          <a:p>
            <a:r>
              <a:rPr lang="en-US" dirty="0" smtClean="0"/>
              <a:t>An Egyptian favorite made with ground meat mixture between two layers of pasta (usually penne) smothered in a creamy béchamel sauce , then baked until top is golden brown.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402" y="3384947"/>
            <a:ext cx="4482713" cy="33424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115" y="3384947"/>
            <a:ext cx="5040086" cy="3236400"/>
          </a:xfrm>
          <a:prstGeom prst="rect">
            <a:avLst/>
          </a:prstGeom>
        </p:spPr>
      </p:pic>
    </p:spTree>
    <p:extLst>
      <p:ext uri="{BB962C8B-B14F-4D97-AF65-F5344CB8AC3E}">
        <p14:creationId xmlns:p14="http://schemas.microsoft.com/office/powerpoint/2010/main" val="1401805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149</TotalTime>
  <Words>914</Words>
  <Application>Microsoft Office PowerPoint</Application>
  <PresentationFormat>Widescreen</PresentationFormat>
  <Paragraphs>78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Segoe UI</vt:lpstr>
      <vt:lpstr>Tw Cen MT</vt:lpstr>
      <vt:lpstr>Tw Cen MT Condensed</vt:lpstr>
      <vt:lpstr>Wingdings</vt:lpstr>
      <vt:lpstr>Wingdings 3</vt:lpstr>
      <vt:lpstr>Integral</vt:lpstr>
      <vt:lpstr>EGYPT</vt:lpstr>
      <vt:lpstr>Egyptian flag</vt:lpstr>
      <vt:lpstr>Neighboring Countries: Libya and sudan</vt:lpstr>
      <vt:lpstr>Estimated Population as of 2015: 88,487,000</vt:lpstr>
      <vt:lpstr>Economy: Textile industry , agricultural activity near nile river and foreign investment </vt:lpstr>
      <vt:lpstr>Egypt gained independence on February 28,1922 from Britain (picture below represents British imperialism in Egypt)</vt:lpstr>
      <vt:lpstr>Languages spoken</vt:lpstr>
      <vt:lpstr>Most common dishes</vt:lpstr>
      <vt:lpstr>Macaroni béchamel</vt:lpstr>
      <vt:lpstr>Falafel</vt:lpstr>
      <vt:lpstr>Fattah</vt:lpstr>
      <vt:lpstr>Baladi bread</vt:lpstr>
      <vt:lpstr>Ful</vt:lpstr>
      <vt:lpstr>Koshari</vt:lpstr>
      <vt:lpstr>Shawarma</vt:lpstr>
      <vt:lpstr>Baklava</vt:lpstr>
      <vt:lpstr>What is an arab?</vt:lpstr>
      <vt:lpstr>What does an Arab look like?</vt:lpstr>
      <vt:lpstr>Major Islamic holidays   </vt:lpstr>
      <vt:lpstr>Eid Al-Fitr </vt:lpstr>
      <vt:lpstr>Eid Al-Adha. </vt:lpstr>
      <vt:lpstr>Climate</vt:lpstr>
      <vt:lpstr>International trading</vt:lpstr>
      <vt:lpstr>Dress code</vt:lpstr>
      <vt:lpstr>English words of from Arabic origin</vt:lpstr>
    </vt:vector>
  </TitlesOfParts>
  <Company>NPCSD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dc:title>
  <dc:creator>Khalifa, Eman</dc:creator>
  <cp:lastModifiedBy>HS STUDENT</cp:lastModifiedBy>
  <cp:revision>14</cp:revision>
  <dcterms:created xsi:type="dcterms:W3CDTF">2016-04-01T17:20:27Z</dcterms:created>
  <dcterms:modified xsi:type="dcterms:W3CDTF">2016-04-25T16:10:31Z</dcterms:modified>
</cp:coreProperties>
</file>